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270" r:id="rId2"/>
    <p:sldId id="611" r:id="rId3"/>
    <p:sldId id="674" r:id="rId4"/>
    <p:sldId id="675" r:id="rId5"/>
    <p:sldId id="673" r:id="rId6"/>
    <p:sldId id="676" r:id="rId7"/>
    <p:sldId id="677" r:id="rId8"/>
    <p:sldId id="686" r:id="rId9"/>
    <p:sldId id="678" r:id="rId10"/>
    <p:sldId id="679" r:id="rId11"/>
    <p:sldId id="680" r:id="rId12"/>
    <p:sldId id="681" r:id="rId13"/>
    <p:sldId id="682" r:id="rId14"/>
    <p:sldId id="689" r:id="rId15"/>
    <p:sldId id="683" r:id="rId16"/>
    <p:sldId id="684" r:id="rId17"/>
    <p:sldId id="670" r:id="rId18"/>
    <p:sldId id="649" r:id="rId19"/>
    <p:sldId id="685" r:id="rId20"/>
    <p:sldId id="687" r:id="rId21"/>
    <p:sldId id="688" r:id="rId22"/>
    <p:sldId id="690" r:id="rId23"/>
    <p:sldId id="691" r:id="rId24"/>
    <p:sldId id="374" r:id="rId25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4" autoAdjust="0"/>
    <p:restoredTop sz="88560" autoAdjust="0"/>
  </p:normalViewPr>
  <p:slideViewPr>
    <p:cSldViewPr snapToGrid="0">
      <p:cViewPr>
        <p:scale>
          <a:sx n="67" d="100"/>
          <a:sy n="67" d="100"/>
        </p:scale>
        <p:origin x="-65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</a:t>
          </a:r>
          <a:r>
            <a:rPr lang="hu-HU" sz="2600" b="0" u="non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jövedelemtámogatás 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(BISS)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u="none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u="non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program </a:t>
          </a:r>
          <a:r>
            <a:rPr lang="hu-HU" sz="26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támogatása (CIS-YF)</a:t>
          </a:r>
          <a:endParaRPr lang="hu-HU" sz="26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Termeléshez </a:t>
          </a: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kötött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támogatások (CIS)</a:t>
          </a:r>
          <a:endParaRPr lang="hu-HU" sz="26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6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kifizetés (CRISS)</a:t>
          </a:r>
          <a:endParaRPr lang="hu-HU" sz="26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242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136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3E2C3605-5FFB-436B-9FD9-0202CB327B17}" type="presOf" srcId="{E2BB41D3-D6E2-4CAB-AAF0-2A3D5497A7E1}" destId="{4467212A-F763-47C0-9E8C-C13AB3D5D9EE}" srcOrd="1" destOrd="0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A489E1C0-2627-4A7A-B365-2A38B7B0F593}" type="presOf" srcId="{17207C74-E152-4FAB-BCF9-C649B59DFD65}" destId="{92F0B389-F70C-4748-80D2-2B5C80A3B2D5}" srcOrd="0" destOrd="3" presId="urn:microsoft.com/office/officeart/2005/8/layout/hProcess7"/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E807A8F1-2CB0-4FC0-A480-A84EF3202E72}" type="presOf" srcId="{25332177-E731-4E9A-AB2F-9DB087EDC6D0}" destId="{5A13F339-9AB2-4182-AA8C-455AF31710D4}" srcOrd="0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73293EA3-9F50-4CFC-922F-A1C8F2ED44E6}" type="presOf" srcId="{E9D912B9-124E-4F52-8F54-8BA0DE9803E3}" destId="{92F0B389-F70C-4748-80D2-2B5C80A3B2D5}" srcOrd="0" destOrd="5" presId="urn:microsoft.com/office/officeart/2005/8/layout/hProcess7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6541D5DE-6C4A-4C8D-B475-ABE25E6042BA}" type="presOf" srcId="{5792E6EB-E7FB-4BEE-8CC1-29BC4E398381}" destId="{92F0B389-F70C-4748-80D2-2B5C80A3B2D5}" srcOrd="0" destOrd="4" presId="urn:microsoft.com/office/officeart/2005/8/layout/hProcess7"/>
    <dgm:cxn modelId="{66D19328-0765-4A32-8F3A-7C5FB7189FD2}" type="presOf" srcId="{3B2416C9-5260-4A72-85B3-11E964D18E4F}" destId="{4FFF5041-A3AB-4000-B7B8-957227AB3A29}" srcOrd="0" destOrd="0" presId="urn:microsoft.com/office/officeart/2005/8/layout/hProcess7"/>
    <dgm:cxn modelId="{48CF949A-343E-41EF-8666-2C137CBC1E99}" type="presOf" srcId="{27E066F0-FD99-4D66-9593-1B4C16A3B510}" destId="{92F0B389-F70C-4748-80D2-2B5C80A3B2D5}" srcOrd="0" destOrd="2" presId="urn:microsoft.com/office/officeart/2005/8/layout/hProcess7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0F46D82B-667B-45B2-9038-6A6488415703}" type="presOf" srcId="{E2BB41D3-D6E2-4CAB-AAF0-2A3D5497A7E1}" destId="{91D147F9-886D-4E53-8321-9A6DDAF5CD27}" srcOrd="0" destOrd="0" presId="urn:microsoft.com/office/officeart/2005/8/layout/hProcess7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7A4A7930-419F-4DD3-8306-562711680603}" type="presOf" srcId="{AA79745B-F662-4FD9-9B2F-52828170C1E0}" destId="{92F0B389-F70C-4748-80D2-2B5C80A3B2D5}" srcOrd="0" destOrd="0" presId="urn:microsoft.com/office/officeart/2005/8/layout/hProcess7"/>
    <dgm:cxn modelId="{93E24891-FF01-44C2-987B-692A8D56887D}" type="presOf" srcId="{1215E6AA-0CCD-4F6B-8D7D-297EB23E5A58}" destId="{92F0B389-F70C-4748-80D2-2B5C80A3B2D5}" srcOrd="0" destOrd="1" presId="urn:microsoft.com/office/officeart/2005/8/layout/hProcess7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5A0730DB-F217-4E10-AE1D-E38F78D9B918}" type="presOf" srcId="{3B2416C9-5260-4A72-85B3-11E964D18E4F}" destId="{A8E9AA67-C5A8-4C8D-B44F-AC80880D72D8}" srcOrd="1" destOrd="0" presId="urn:microsoft.com/office/officeart/2005/8/layout/hProcess7"/>
    <dgm:cxn modelId="{50F25301-EDBB-4098-BA61-23B1DE4AE6A2}" type="presOf" srcId="{4D2A5136-DEA5-418E-A9DF-0F853A2A4689}" destId="{72FA0973-6E37-45CF-BE55-B27FA7CA500A}" srcOrd="0" destOrd="0" presId="urn:microsoft.com/office/officeart/2005/8/layout/hProcess7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01A54328-E093-4E27-A13B-50AE6E0B52F2}" type="presParOf" srcId="{72FA0973-6E37-45CF-BE55-B27FA7CA500A}" destId="{F23ECBDD-FD05-408A-A833-7491EA34D63D}" srcOrd="0" destOrd="0" presId="urn:microsoft.com/office/officeart/2005/8/layout/hProcess7"/>
    <dgm:cxn modelId="{C1F8702B-0CBB-4AB7-965C-7B706EB356D1}" type="presParOf" srcId="{F23ECBDD-FD05-408A-A833-7491EA34D63D}" destId="{91D147F9-886D-4E53-8321-9A6DDAF5CD27}" srcOrd="0" destOrd="0" presId="urn:microsoft.com/office/officeart/2005/8/layout/hProcess7"/>
    <dgm:cxn modelId="{1CEA32C2-8805-4C90-8F83-60283127CA2C}" type="presParOf" srcId="{F23ECBDD-FD05-408A-A833-7491EA34D63D}" destId="{4467212A-F763-47C0-9E8C-C13AB3D5D9EE}" srcOrd="1" destOrd="0" presId="urn:microsoft.com/office/officeart/2005/8/layout/hProcess7"/>
    <dgm:cxn modelId="{06332ABE-8744-4320-AF72-48E6E2D6175F}" type="presParOf" srcId="{F23ECBDD-FD05-408A-A833-7491EA34D63D}" destId="{5A13F339-9AB2-4182-AA8C-455AF31710D4}" srcOrd="2" destOrd="0" presId="urn:microsoft.com/office/officeart/2005/8/layout/hProcess7"/>
    <dgm:cxn modelId="{1E30E586-05EC-4E89-BD4E-6BCD8C4806A5}" type="presParOf" srcId="{72FA0973-6E37-45CF-BE55-B27FA7CA500A}" destId="{84EB1BE2-34DA-4027-AEF9-C138306668F6}" srcOrd="1" destOrd="0" presId="urn:microsoft.com/office/officeart/2005/8/layout/hProcess7"/>
    <dgm:cxn modelId="{EEF5F6FC-C756-45A2-8E4F-5438BE15BB44}" type="presParOf" srcId="{72FA0973-6E37-45CF-BE55-B27FA7CA500A}" destId="{A212DB90-AC5C-4254-84E9-8B05F4A5D75E}" srcOrd="2" destOrd="0" presId="urn:microsoft.com/office/officeart/2005/8/layout/hProcess7"/>
    <dgm:cxn modelId="{E2406CEE-78C5-4D7F-A27E-9EBFC1708E0B}" type="presParOf" srcId="{A212DB90-AC5C-4254-84E9-8B05F4A5D75E}" destId="{708362AF-47FA-4825-9DC8-07EEFB86E225}" srcOrd="0" destOrd="0" presId="urn:microsoft.com/office/officeart/2005/8/layout/hProcess7"/>
    <dgm:cxn modelId="{99DB9F46-2E1F-4104-B9B0-3A9682DFF9FD}" type="presParOf" srcId="{A212DB90-AC5C-4254-84E9-8B05F4A5D75E}" destId="{F1E93752-5EEF-4ABB-A148-7FC679D7A4B6}" srcOrd="1" destOrd="0" presId="urn:microsoft.com/office/officeart/2005/8/layout/hProcess7"/>
    <dgm:cxn modelId="{42161911-3A2F-4253-9024-71633B80940D}" type="presParOf" srcId="{A212DB90-AC5C-4254-84E9-8B05F4A5D75E}" destId="{9FE169D7-1E74-4621-9069-50F07FE1833F}" srcOrd="2" destOrd="0" presId="urn:microsoft.com/office/officeart/2005/8/layout/hProcess7"/>
    <dgm:cxn modelId="{BB8333FA-79CE-4F99-95B1-5599FED4A433}" type="presParOf" srcId="{72FA0973-6E37-45CF-BE55-B27FA7CA500A}" destId="{9E1AF157-8326-4B91-B8C7-0B187E591B02}" srcOrd="3" destOrd="0" presId="urn:microsoft.com/office/officeart/2005/8/layout/hProcess7"/>
    <dgm:cxn modelId="{633625F0-953F-44E4-A49A-337DDDAB66BD}" type="presParOf" srcId="{72FA0973-6E37-45CF-BE55-B27FA7CA500A}" destId="{06D0E180-F02A-4C7D-84DA-B0881C03FFBC}" srcOrd="4" destOrd="0" presId="urn:microsoft.com/office/officeart/2005/8/layout/hProcess7"/>
    <dgm:cxn modelId="{422F4B92-D33D-4FCD-9232-A3B488786832}" type="presParOf" srcId="{06D0E180-F02A-4C7D-84DA-B0881C03FFBC}" destId="{4FFF5041-A3AB-4000-B7B8-957227AB3A29}" srcOrd="0" destOrd="0" presId="urn:microsoft.com/office/officeart/2005/8/layout/hProcess7"/>
    <dgm:cxn modelId="{3422CFB5-CB28-4AE3-9C27-AE674F2169E8}" type="presParOf" srcId="{06D0E180-F02A-4C7D-84DA-B0881C03FFBC}" destId="{A8E9AA67-C5A8-4C8D-B44F-AC80880D72D8}" srcOrd="1" destOrd="0" presId="urn:microsoft.com/office/officeart/2005/8/layout/hProcess7"/>
    <dgm:cxn modelId="{A72F546D-4269-4832-9420-EF56131F5EB0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A65B8-927F-490C-936E-AC9A6140101F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u-HU"/>
        </a:p>
      </dgm:t>
    </dgm:pt>
    <dgm:pt modelId="{D851A894-FF25-4A15-96DD-49482C94BDC7}">
      <dgm:prSet phldrT="[Szöveg]"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2015-2022</a:t>
          </a:r>
          <a:endParaRPr lang="hu-HU" b="1" dirty="0">
            <a:solidFill>
              <a:schemeClr val="tx1"/>
            </a:solidFill>
          </a:endParaRPr>
        </a:p>
      </dgm:t>
    </dgm:pt>
    <dgm:pt modelId="{531AF302-0AB2-4398-991C-24E0839BB695}" type="parTrans" cxnId="{759ABD5B-B90E-4C11-8215-D0D07F444E5E}">
      <dgm:prSet/>
      <dgm:spPr/>
      <dgm:t>
        <a:bodyPr/>
        <a:lstStyle/>
        <a:p>
          <a:endParaRPr lang="hu-HU"/>
        </a:p>
      </dgm:t>
    </dgm:pt>
    <dgm:pt modelId="{ACD45496-0808-41F9-BDE4-86527442C7A8}" type="sibTrans" cxnId="{759ABD5B-B90E-4C11-8215-D0D07F444E5E}">
      <dgm:prSet/>
      <dgm:spPr/>
      <dgm:t>
        <a:bodyPr/>
        <a:lstStyle/>
        <a:p>
          <a:endParaRPr lang="hu-HU"/>
        </a:p>
      </dgm:t>
    </dgm:pt>
    <dgm:pt modelId="{2D9C13CB-0779-49A1-96B0-310F986F5683}">
      <dgm:prSet phldrT="[Szöveg]"/>
      <dgm:spPr/>
      <dgm:t>
        <a:bodyPr/>
        <a:lstStyle/>
        <a:p>
          <a:pPr algn="l"/>
          <a:r>
            <a:rPr lang="hu-HU" b="1" dirty="0" err="1" smtClean="0">
              <a:solidFill>
                <a:schemeClr val="tx1"/>
              </a:solidFill>
            </a:rPr>
            <a:t>Degresszió</a:t>
          </a:r>
          <a:r>
            <a:rPr lang="hu-HU" b="1" dirty="0" smtClean="0">
              <a:solidFill>
                <a:schemeClr val="tx1"/>
              </a:solidFill>
            </a:rPr>
            <a:t> és </a:t>
          </a:r>
          <a:r>
            <a:rPr lang="hu-HU" b="1" dirty="0" err="1" smtClean="0">
              <a:solidFill>
                <a:schemeClr val="tx1"/>
              </a:solidFill>
            </a:rPr>
            <a:t>capping</a:t>
          </a:r>
          <a:endParaRPr lang="hu-HU" b="1" dirty="0">
            <a:solidFill>
              <a:schemeClr val="tx1"/>
            </a:solidFill>
          </a:endParaRPr>
        </a:p>
      </dgm:t>
    </dgm:pt>
    <dgm:pt modelId="{0C1622FE-0964-4637-A474-A4709FB8322A}" type="parTrans" cxnId="{7D7E8448-1AC2-4518-9F79-88261851C99A}">
      <dgm:prSet/>
      <dgm:spPr/>
      <dgm:t>
        <a:bodyPr/>
        <a:lstStyle/>
        <a:p>
          <a:endParaRPr lang="hu-HU"/>
        </a:p>
      </dgm:t>
    </dgm:pt>
    <dgm:pt modelId="{809C8554-9892-46D2-9CC3-8ABDB01836C0}" type="sibTrans" cxnId="{7D7E8448-1AC2-4518-9F79-88261851C99A}">
      <dgm:prSet/>
      <dgm:spPr/>
      <dgm:t>
        <a:bodyPr/>
        <a:lstStyle/>
        <a:p>
          <a:endParaRPr lang="hu-HU"/>
        </a:p>
      </dgm:t>
    </dgm:pt>
    <dgm:pt modelId="{1D846308-8BF4-4F1E-B6AB-4CF0C4640EAF}">
      <dgm:prSet phldrT="[Szöveg]"/>
      <dgm:spPr/>
      <dgm:t>
        <a:bodyPr/>
        <a:lstStyle/>
        <a:p>
          <a:pPr algn="ctr"/>
          <a:r>
            <a:rPr lang="hu-HU" b="1" dirty="0" smtClean="0">
              <a:solidFill>
                <a:schemeClr val="tx1"/>
              </a:solidFill>
            </a:rPr>
            <a:t>2023-2027</a:t>
          </a:r>
          <a:endParaRPr lang="hu-HU" b="1" dirty="0">
            <a:solidFill>
              <a:schemeClr val="tx1"/>
            </a:solidFill>
          </a:endParaRPr>
        </a:p>
      </dgm:t>
    </dgm:pt>
    <dgm:pt modelId="{F1951465-09EB-4F1F-AEE0-79B9D9EA5735}" type="parTrans" cxnId="{F8485EE8-3B21-42E5-B6DE-D55A245864A6}">
      <dgm:prSet/>
      <dgm:spPr/>
      <dgm:t>
        <a:bodyPr/>
        <a:lstStyle/>
        <a:p>
          <a:endParaRPr lang="hu-HU"/>
        </a:p>
      </dgm:t>
    </dgm:pt>
    <dgm:pt modelId="{E20AC1F6-DDEB-4805-AEDE-7D748694C903}" type="sibTrans" cxnId="{F8485EE8-3B21-42E5-B6DE-D55A245864A6}">
      <dgm:prSet/>
      <dgm:spPr/>
      <dgm:t>
        <a:bodyPr/>
        <a:lstStyle/>
        <a:p>
          <a:endParaRPr lang="hu-HU"/>
        </a:p>
      </dgm:t>
    </dgm:pt>
    <dgm:pt modelId="{04F69AD8-1388-4A75-8B8A-B7EFE0C78B6A}">
      <dgm:prSet phldrT="[Szöveg]"/>
      <dgm:spPr/>
      <dgm:t>
        <a:bodyPr/>
        <a:lstStyle/>
        <a:p>
          <a:pPr algn="l"/>
          <a:r>
            <a:rPr lang="hu-HU" b="1" dirty="0" err="1" smtClean="0">
              <a:solidFill>
                <a:schemeClr val="tx1"/>
              </a:solidFill>
            </a:rPr>
            <a:t>Redisztributív</a:t>
          </a:r>
          <a:r>
            <a:rPr lang="hu-HU" b="1" dirty="0" smtClean="0">
              <a:solidFill>
                <a:schemeClr val="tx1"/>
              </a:solidFill>
            </a:rPr>
            <a:t> támogatás</a:t>
          </a:r>
          <a:endParaRPr lang="hu-HU" b="1" dirty="0">
            <a:solidFill>
              <a:schemeClr val="tx1"/>
            </a:solidFill>
          </a:endParaRPr>
        </a:p>
      </dgm:t>
    </dgm:pt>
    <dgm:pt modelId="{63C14496-9F4D-4C46-8F8E-51762A82438C}" type="parTrans" cxnId="{87331584-C04C-4A2D-A276-F7F764E5E47C}">
      <dgm:prSet/>
      <dgm:spPr/>
      <dgm:t>
        <a:bodyPr/>
        <a:lstStyle/>
        <a:p>
          <a:endParaRPr lang="hu-HU"/>
        </a:p>
      </dgm:t>
    </dgm:pt>
    <dgm:pt modelId="{7FBFA89C-5425-45C3-8914-B379A66AB7C0}" type="sibTrans" cxnId="{87331584-C04C-4A2D-A276-F7F764E5E47C}">
      <dgm:prSet/>
      <dgm:spPr/>
      <dgm:t>
        <a:bodyPr/>
        <a:lstStyle/>
        <a:p>
          <a:endParaRPr lang="hu-HU"/>
        </a:p>
      </dgm:t>
    </dgm:pt>
    <dgm:pt modelId="{490C15A2-6C3B-409D-A20D-8844356C7EB6}">
      <dgm:prSet phldrT="[Szöveg]"/>
      <dgm:spPr/>
      <dgm:t>
        <a:bodyPr/>
        <a:lstStyle/>
        <a:p>
          <a:pPr algn="l"/>
          <a:r>
            <a:rPr lang="hu-HU" b="1" dirty="0" smtClean="0">
              <a:solidFill>
                <a:schemeClr val="tx1"/>
              </a:solidFill>
            </a:rPr>
            <a:t>Kistermelői támogatás</a:t>
          </a:r>
          <a:endParaRPr lang="hu-HU" b="1" dirty="0">
            <a:solidFill>
              <a:schemeClr val="tx1"/>
            </a:solidFill>
          </a:endParaRPr>
        </a:p>
      </dgm:t>
    </dgm:pt>
    <dgm:pt modelId="{B346EAEE-845B-4D71-93CA-E9B31D6257CC}" type="parTrans" cxnId="{7C102863-B52E-4D57-B37F-8405E210CD94}">
      <dgm:prSet/>
      <dgm:spPr/>
      <dgm:t>
        <a:bodyPr/>
        <a:lstStyle/>
        <a:p>
          <a:endParaRPr lang="hu-HU"/>
        </a:p>
      </dgm:t>
    </dgm:pt>
    <dgm:pt modelId="{E5C3ABD6-C0BD-453A-9F0A-9FAEE7CE1EFD}" type="sibTrans" cxnId="{7C102863-B52E-4D57-B37F-8405E210CD94}">
      <dgm:prSet/>
      <dgm:spPr/>
      <dgm:t>
        <a:bodyPr/>
        <a:lstStyle/>
        <a:p>
          <a:endParaRPr lang="hu-HU"/>
        </a:p>
      </dgm:t>
    </dgm:pt>
    <dgm:pt modelId="{B12D0DB2-5B0F-4D28-9CC7-014F0F8459AC}" type="pres">
      <dgm:prSet presAssocID="{3E3A65B8-927F-490C-936E-AC9A614010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79EAC01-2719-4E8B-ADF8-6ACD61570AB3}" type="pres">
      <dgm:prSet presAssocID="{D851A894-FF25-4A15-96DD-49482C94BDC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FBC0E2-17BF-481A-9053-19D2793CDD9C}" type="pres">
      <dgm:prSet presAssocID="{ACD45496-0808-41F9-BDE4-86527442C7A8}" presName="sibTrans" presStyleLbl="sibTrans2D1" presStyleIdx="0" presStyleCnt="1"/>
      <dgm:spPr/>
      <dgm:t>
        <a:bodyPr/>
        <a:lstStyle/>
        <a:p>
          <a:endParaRPr lang="hu-HU"/>
        </a:p>
      </dgm:t>
    </dgm:pt>
    <dgm:pt modelId="{0D5011CF-9EC2-4906-9491-4794695688E7}" type="pres">
      <dgm:prSet presAssocID="{ACD45496-0808-41F9-BDE4-86527442C7A8}" presName="connectorText" presStyleLbl="sibTrans2D1" presStyleIdx="0" presStyleCnt="1"/>
      <dgm:spPr/>
      <dgm:t>
        <a:bodyPr/>
        <a:lstStyle/>
        <a:p>
          <a:endParaRPr lang="hu-HU"/>
        </a:p>
      </dgm:t>
    </dgm:pt>
    <dgm:pt modelId="{7A44A744-2BBA-4EA5-A8D8-BC5E1926D4B7}" type="pres">
      <dgm:prSet presAssocID="{1D846308-8BF4-4F1E-B6AB-4CF0C4640EA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88E71B6-E630-4F4F-ACAD-312E6565887A}" type="presOf" srcId="{3E3A65B8-927F-490C-936E-AC9A6140101F}" destId="{B12D0DB2-5B0F-4D28-9CC7-014F0F8459AC}" srcOrd="0" destOrd="0" presId="urn:microsoft.com/office/officeart/2005/8/layout/process1"/>
    <dgm:cxn modelId="{759ABD5B-B90E-4C11-8215-D0D07F444E5E}" srcId="{3E3A65B8-927F-490C-936E-AC9A6140101F}" destId="{D851A894-FF25-4A15-96DD-49482C94BDC7}" srcOrd="0" destOrd="0" parTransId="{531AF302-0AB2-4398-991C-24E0839BB695}" sibTransId="{ACD45496-0808-41F9-BDE4-86527442C7A8}"/>
    <dgm:cxn modelId="{87331584-C04C-4A2D-A276-F7F764E5E47C}" srcId="{1D846308-8BF4-4F1E-B6AB-4CF0C4640EAF}" destId="{04F69AD8-1388-4A75-8B8A-B7EFE0C78B6A}" srcOrd="0" destOrd="0" parTransId="{63C14496-9F4D-4C46-8F8E-51762A82438C}" sibTransId="{7FBFA89C-5425-45C3-8914-B379A66AB7C0}"/>
    <dgm:cxn modelId="{D4D7802D-0095-4B95-A53F-0725442A8427}" type="presOf" srcId="{490C15A2-6C3B-409D-A20D-8844356C7EB6}" destId="{F79EAC01-2719-4E8B-ADF8-6ACD61570AB3}" srcOrd="0" destOrd="2" presId="urn:microsoft.com/office/officeart/2005/8/layout/process1"/>
    <dgm:cxn modelId="{6CF62DEF-8927-47C2-B9FA-119EDB1D99DD}" type="presOf" srcId="{D851A894-FF25-4A15-96DD-49482C94BDC7}" destId="{F79EAC01-2719-4E8B-ADF8-6ACD61570AB3}" srcOrd="0" destOrd="0" presId="urn:microsoft.com/office/officeart/2005/8/layout/process1"/>
    <dgm:cxn modelId="{5FB2283A-C23A-470E-BC65-7791DE65CDF5}" type="presOf" srcId="{2D9C13CB-0779-49A1-96B0-310F986F5683}" destId="{F79EAC01-2719-4E8B-ADF8-6ACD61570AB3}" srcOrd="0" destOrd="1" presId="urn:microsoft.com/office/officeart/2005/8/layout/process1"/>
    <dgm:cxn modelId="{21CA359A-7460-4A1A-A740-DBF1CF49B617}" type="presOf" srcId="{1D846308-8BF4-4F1E-B6AB-4CF0C4640EAF}" destId="{7A44A744-2BBA-4EA5-A8D8-BC5E1926D4B7}" srcOrd="0" destOrd="0" presId="urn:microsoft.com/office/officeart/2005/8/layout/process1"/>
    <dgm:cxn modelId="{91891BC4-4CE9-4435-A164-553E38DED44D}" type="presOf" srcId="{04F69AD8-1388-4A75-8B8A-B7EFE0C78B6A}" destId="{7A44A744-2BBA-4EA5-A8D8-BC5E1926D4B7}" srcOrd="0" destOrd="1" presId="urn:microsoft.com/office/officeart/2005/8/layout/process1"/>
    <dgm:cxn modelId="{280E7A8A-CD9B-435F-B6C7-34B6A1F572D5}" type="presOf" srcId="{ACD45496-0808-41F9-BDE4-86527442C7A8}" destId="{0D5011CF-9EC2-4906-9491-4794695688E7}" srcOrd="1" destOrd="0" presId="urn:microsoft.com/office/officeart/2005/8/layout/process1"/>
    <dgm:cxn modelId="{7D7E8448-1AC2-4518-9F79-88261851C99A}" srcId="{D851A894-FF25-4A15-96DD-49482C94BDC7}" destId="{2D9C13CB-0779-49A1-96B0-310F986F5683}" srcOrd="0" destOrd="0" parTransId="{0C1622FE-0964-4637-A474-A4709FB8322A}" sibTransId="{809C8554-9892-46D2-9CC3-8ABDB01836C0}"/>
    <dgm:cxn modelId="{2BE56F54-6E96-43CD-B7CB-2D31092B7755}" type="presOf" srcId="{ACD45496-0808-41F9-BDE4-86527442C7A8}" destId="{ECFBC0E2-17BF-481A-9053-19D2793CDD9C}" srcOrd="0" destOrd="0" presId="urn:microsoft.com/office/officeart/2005/8/layout/process1"/>
    <dgm:cxn modelId="{7C102863-B52E-4D57-B37F-8405E210CD94}" srcId="{D851A894-FF25-4A15-96DD-49482C94BDC7}" destId="{490C15A2-6C3B-409D-A20D-8844356C7EB6}" srcOrd="1" destOrd="0" parTransId="{B346EAEE-845B-4D71-93CA-E9B31D6257CC}" sibTransId="{E5C3ABD6-C0BD-453A-9F0A-9FAEE7CE1EFD}"/>
    <dgm:cxn modelId="{F8485EE8-3B21-42E5-B6DE-D55A245864A6}" srcId="{3E3A65B8-927F-490C-936E-AC9A6140101F}" destId="{1D846308-8BF4-4F1E-B6AB-4CF0C4640EAF}" srcOrd="1" destOrd="0" parTransId="{F1951465-09EB-4F1F-AEE0-79B9D9EA5735}" sibTransId="{E20AC1F6-DDEB-4805-AEDE-7D748694C903}"/>
    <dgm:cxn modelId="{E1F6A704-670D-478E-9C34-665FA02EA68A}" type="presParOf" srcId="{B12D0DB2-5B0F-4D28-9CC7-014F0F8459AC}" destId="{F79EAC01-2719-4E8B-ADF8-6ACD61570AB3}" srcOrd="0" destOrd="0" presId="urn:microsoft.com/office/officeart/2005/8/layout/process1"/>
    <dgm:cxn modelId="{3C76C30B-69E1-4FC7-863F-0121EB114F5F}" type="presParOf" srcId="{B12D0DB2-5B0F-4D28-9CC7-014F0F8459AC}" destId="{ECFBC0E2-17BF-481A-9053-19D2793CDD9C}" srcOrd="1" destOrd="0" presId="urn:microsoft.com/office/officeart/2005/8/layout/process1"/>
    <dgm:cxn modelId="{1A51F32B-3230-4C19-A239-10DD680411FD}" type="presParOf" srcId="{ECFBC0E2-17BF-481A-9053-19D2793CDD9C}" destId="{0D5011CF-9EC2-4906-9491-4794695688E7}" srcOrd="0" destOrd="0" presId="urn:microsoft.com/office/officeart/2005/8/layout/process1"/>
    <dgm:cxn modelId="{8A80133C-B991-4C0A-BD3C-83A74134DC39}" type="presParOf" srcId="{B12D0DB2-5B0F-4D28-9CC7-014F0F8459AC}" destId="{7A44A744-2BBA-4EA5-A8D8-BC5E1926D4B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B9755-CF4E-4B24-9BAD-8521701C69E7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</dgm:pt>
    <dgm:pt modelId="{1C9C1ACA-D516-4109-ABA7-4B46985A654B}">
      <dgm:prSet phldrT="[Szöveg]" custT="1"/>
      <dgm:spPr/>
      <dgm:t>
        <a:bodyPr/>
        <a:lstStyle/>
        <a:p>
          <a:r>
            <a:rPr lang="hu-HU" sz="1800" b="1" dirty="0" smtClean="0"/>
            <a:t>Jogalkotás</a:t>
          </a:r>
          <a:endParaRPr lang="hu-HU" sz="1800" b="1" dirty="0"/>
        </a:p>
      </dgm:t>
    </dgm:pt>
    <dgm:pt modelId="{72547BE3-17B7-45D5-AAC5-111AD0FD32A6}" type="parTrans" cxnId="{F8B070EA-15D7-4B5A-90C1-4221C9DE3F66}">
      <dgm:prSet/>
      <dgm:spPr/>
      <dgm:t>
        <a:bodyPr/>
        <a:lstStyle/>
        <a:p>
          <a:endParaRPr lang="hu-HU"/>
        </a:p>
      </dgm:t>
    </dgm:pt>
    <dgm:pt modelId="{A0A0FFD1-58F7-46B4-BD8E-9D07A0B469DB}" type="sibTrans" cxnId="{F8B070EA-15D7-4B5A-90C1-4221C9DE3F66}">
      <dgm:prSet/>
      <dgm:spPr/>
      <dgm:t>
        <a:bodyPr/>
        <a:lstStyle/>
        <a:p>
          <a:endParaRPr lang="hu-HU"/>
        </a:p>
      </dgm:t>
    </dgm:pt>
    <dgm:pt modelId="{FA5F5745-45DA-44A4-9CC5-DA6CEE2096C3}">
      <dgm:prSet phldrT="[Szöveg]"/>
      <dgm:spPr/>
      <dgm:t>
        <a:bodyPr/>
        <a:lstStyle/>
        <a:p>
          <a:r>
            <a:rPr lang="hu-HU" b="1" dirty="0" smtClean="0"/>
            <a:t>Új rendszer biztonságos indulása</a:t>
          </a:r>
          <a:endParaRPr lang="hu-HU" b="1" dirty="0"/>
        </a:p>
      </dgm:t>
    </dgm:pt>
    <dgm:pt modelId="{FC04BE6F-7371-4C3E-8EA5-70D35FB61D32}" type="parTrans" cxnId="{AECA9F0C-5BD4-485A-8674-BC01E67FF38E}">
      <dgm:prSet/>
      <dgm:spPr/>
      <dgm:t>
        <a:bodyPr/>
        <a:lstStyle/>
        <a:p>
          <a:endParaRPr lang="hu-HU"/>
        </a:p>
      </dgm:t>
    </dgm:pt>
    <dgm:pt modelId="{0C12672E-B56B-4E78-B63D-A43A291005F3}" type="sibTrans" cxnId="{AECA9F0C-5BD4-485A-8674-BC01E67FF38E}">
      <dgm:prSet/>
      <dgm:spPr/>
      <dgm:t>
        <a:bodyPr/>
        <a:lstStyle/>
        <a:p>
          <a:endParaRPr lang="hu-HU"/>
        </a:p>
      </dgm:t>
    </dgm:pt>
    <dgm:pt modelId="{B8AE9CB6-1882-4C23-A5E7-27E6FF6FCD96}">
      <dgm:prSet phldrT="[Szöveg]"/>
      <dgm:spPr/>
      <dgm:t>
        <a:bodyPr/>
        <a:lstStyle/>
        <a:p>
          <a:endParaRPr lang="hu-HU"/>
        </a:p>
      </dgm:t>
    </dgm:pt>
    <dgm:pt modelId="{23096203-623F-42A5-AF98-1A25C7E87B4C}" type="parTrans" cxnId="{B8A0B525-1A32-44A4-ABE6-34AED789BDEC}">
      <dgm:prSet/>
      <dgm:spPr/>
      <dgm:t>
        <a:bodyPr/>
        <a:lstStyle/>
        <a:p>
          <a:endParaRPr lang="hu-HU"/>
        </a:p>
      </dgm:t>
    </dgm:pt>
    <dgm:pt modelId="{79769C72-FF34-4297-94D0-1C41ACEA7C98}" type="sibTrans" cxnId="{B8A0B525-1A32-44A4-ABE6-34AED789BDEC}">
      <dgm:prSet/>
      <dgm:spPr/>
      <dgm:t>
        <a:bodyPr/>
        <a:lstStyle/>
        <a:p>
          <a:endParaRPr lang="hu-HU"/>
        </a:p>
      </dgm:t>
    </dgm:pt>
    <dgm:pt modelId="{47137472-5BC9-474B-8AD7-50661869BCAF}">
      <dgm:prSet phldrT="[Szöveg]" custT="1"/>
      <dgm:spPr/>
      <dgm:t>
        <a:bodyPr/>
        <a:lstStyle/>
        <a:p>
          <a:r>
            <a:rPr lang="hu-HU" sz="1800" b="1" dirty="0" smtClean="0"/>
            <a:t>Termelők tájékoztatása</a:t>
          </a:r>
          <a:endParaRPr lang="hu-HU" sz="1800" b="1" dirty="0"/>
        </a:p>
      </dgm:t>
    </dgm:pt>
    <dgm:pt modelId="{D9ADF620-E90D-4B12-BFA8-52357F9BF50B}" type="parTrans" cxnId="{E8FEA0F1-3BFC-402D-8D3D-B3F33B8DD3E1}">
      <dgm:prSet/>
      <dgm:spPr/>
      <dgm:t>
        <a:bodyPr/>
        <a:lstStyle/>
        <a:p>
          <a:endParaRPr lang="hu-HU"/>
        </a:p>
      </dgm:t>
    </dgm:pt>
    <dgm:pt modelId="{060348BF-E466-4623-9A4A-ABCAF2F5BB9B}" type="sibTrans" cxnId="{E8FEA0F1-3BFC-402D-8D3D-B3F33B8DD3E1}">
      <dgm:prSet/>
      <dgm:spPr/>
      <dgm:t>
        <a:bodyPr/>
        <a:lstStyle/>
        <a:p>
          <a:endParaRPr lang="hu-HU"/>
        </a:p>
      </dgm:t>
    </dgm:pt>
    <dgm:pt modelId="{ACD3CDD7-970A-43A1-8158-502C15DAE1E6}">
      <dgm:prSet phldrT="[Szöveg]" custT="1"/>
      <dgm:spPr/>
      <dgm:t>
        <a:bodyPr/>
        <a:lstStyle/>
        <a:p>
          <a:r>
            <a:rPr lang="hu-HU" sz="1700" b="1" dirty="0" smtClean="0"/>
            <a:t>Informatikai fejlesztés</a:t>
          </a:r>
          <a:endParaRPr lang="hu-HU" sz="1700" b="1" dirty="0"/>
        </a:p>
      </dgm:t>
    </dgm:pt>
    <dgm:pt modelId="{7C7DC023-5148-46B2-8E94-8AD33F77912E}" type="parTrans" cxnId="{F2349D80-7D9E-4F4F-B156-6CF82A96AAE5}">
      <dgm:prSet/>
      <dgm:spPr/>
      <dgm:t>
        <a:bodyPr/>
        <a:lstStyle/>
        <a:p>
          <a:endParaRPr lang="hu-HU"/>
        </a:p>
      </dgm:t>
    </dgm:pt>
    <dgm:pt modelId="{F58E3EDF-CA6B-49E5-8918-DF4EBA6527D6}" type="sibTrans" cxnId="{F2349D80-7D9E-4F4F-B156-6CF82A96AAE5}">
      <dgm:prSet/>
      <dgm:spPr/>
      <dgm:t>
        <a:bodyPr/>
        <a:lstStyle/>
        <a:p>
          <a:endParaRPr lang="hu-HU"/>
        </a:p>
      </dgm:t>
    </dgm:pt>
    <dgm:pt modelId="{6BE14F92-A40B-447C-BA92-54FE302620F1}" type="pres">
      <dgm:prSet presAssocID="{CE6B9755-CF4E-4B24-9BAD-8521701C69E7}" presName="Name0" presStyleCnt="0">
        <dgm:presLayoutVars>
          <dgm:chMax val="4"/>
          <dgm:resizeHandles val="exact"/>
        </dgm:presLayoutVars>
      </dgm:prSet>
      <dgm:spPr/>
    </dgm:pt>
    <dgm:pt modelId="{937673EB-4A4D-45B2-BB5E-B06170C77013}" type="pres">
      <dgm:prSet presAssocID="{CE6B9755-CF4E-4B24-9BAD-8521701C69E7}" presName="ellipse" presStyleLbl="trBgShp" presStyleIdx="0" presStyleCnt="1"/>
      <dgm:spPr/>
    </dgm:pt>
    <dgm:pt modelId="{FD27F9E3-F817-4228-965E-59C306D0EA06}" type="pres">
      <dgm:prSet presAssocID="{CE6B9755-CF4E-4B24-9BAD-8521701C69E7}" presName="arrow1" presStyleLbl="fgShp" presStyleIdx="0" presStyleCnt="1"/>
      <dgm:spPr>
        <a:solidFill>
          <a:srgbClr val="E05344"/>
        </a:solidFill>
      </dgm:spPr>
    </dgm:pt>
    <dgm:pt modelId="{78307D3D-70F9-48EF-A76C-86A08A7B72D3}" type="pres">
      <dgm:prSet presAssocID="{CE6B9755-CF4E-4B24-9BAD-8521701C69E7}" presName="rectangle" presStyleLbl="revTx" presStyleIdx="0" presStyleCnt="1" custScaleX="166256" custLinFactNeighborY="227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DA9D53-EF02-44B4-A1DC-BAA272169F10}" type="pres">
      <dgm:prSet presAssocID="{47137472-5BC9-474B-8AD7-50661869BCAF}" presName="item1" presStyleLbl="node1" presStyleIdx="0" presStyleCnt="3" custScaleX="119810" custScaleY="1127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3BE5E0-8E7E-4D1F-85CD-9B51F69D7850}" type="pres">
      <dgm:prSet presAssocID="{ACD3CDD7-970A-43A1-8158-502C15DAE1E6}" presName="item2" presStyleLbl="node1" presStyleIdx="1" presStyleCnt="3" custScaleX="154758" custScaleY="143871" custLinFactNeighborX="6070" custLinFactNeighborY="-192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1760C8-2021-4437-B052-330DE720C17D}" type="pres">
      <dgm:prSet presAssocID="{FA5F5745-45DA-44A4-9CC5-DA6CEE2096C3}" presName="item3" presStyleLbl="node1" presStyleIdx="2" presStyleCnt="3" custScaleX="128436" custScaleY="113727" custLinFactNeighborX="25292" custLinFactNeighborY="10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F1AB23-6070-4478-AF1F-B318C0454A27}" type="pres">
      <dgm:prSet presAssocID="{CE6B9755-CF4E-4B24-9BAD-8521701C69E7}" presName="funnel" presStyleLbl="trAlignAcc1" presStyleIdx="0" presStyleCnt="1" custLinFactNeighborX="-398" custLinFactNeighborY="-1706"/>
      <dgm:spPr/>
    </dgm:pt>
  </dgm:ptLst>
  <dgm:cxnLst>
    <dgm:cxn modelId="{B8A0B525-1A32-44A4-ABE6-34AED789BDEC}" srcId="{CE6B9755-CF4E-4B24-9BAD-8521701C69E7}" destId="{B8AE9CB6-1882-4C23-A5E7-27E6FF6FCD96}" srcOrd="4" destOrd="0" parTransId="{23096203-623F-42A5-AF98-1A25C7E87B4C}" sibTransId="{79769C72-FF34-4297-94D0-1C41ACEA7C98}"/>
    <dgm:cxn modelId="{AECA9F0C-5BD4-485A-8674-BC01E67FF38E}" srcId="{CE6B9755-CF4E-4B24-9BAD-8521701C69E7}" destId="{FA5F5745-45DA-44A4-9CC5-DA6CEE2096C3}" srcOrd="3" destOrd="0" parTransId="{FC04BE6F-7371-4C3E-8EA5-70D35FB61D32}" sibTransId="{0C12672E-B56B-4E78-B63D-A43A291005F3}"/>
    <dgm:cxn modelId="{FB8C27D0-95CB-4579-8A3A-BD7267F07A81}" type="presOf" srcId="{CE6B9755-CF4E-4B24-9BAD-8521701C69E7}" destId="{6BE14F92-A40B-447C-BA92-54FE302620F1}" srcOrd="0" destOrd="0" presId="urn:microsoft.com/office/officeart/2005/8/layout/funnel1"/>
    <dgm:cxn modelId="{F8B070EA-15D7-4B5A-90C1-4221C9DE3F66}" srcId="{CE6B9755-CF4E-4B24-9BAD-8521701C69E7}" destId="{1C9C1ACA-D516-4109-ABA7-4B46985A654B}" srcOrd="0" destOrd="0" parTransId="{72547BE3-17B7-45D5-AAC5-111AD0FD32A6}" sibTransId="{A0A0FFD1-58F7-46B4-BD8E-9D07A0B469DB}"/>
    <dgm:cxn modelId="{F2349D80-7D9E-4F4F-B156-6CF82A96AAE5}" srcId="{CE6B9755-CF4E-4B24-9BAD-8521701C69E7}" destId="{ACD3CDD7-970A-43A1-8158-502C15DAE1E6}" srcOrd="2" destOrd="0" parTransId="{7C7DC023-5148-46B2-8E94-8AD33F77912E}" sibTransId="{F58E3EDF-CA6B-49E5-8918-DF4EBA6527D6}"/>
    <dgm:cxn modelId="{E8FEA0F1-3BFC-402D-8D3D-B3F33B8DD3E1}" srcId="{CE6B9755-CF4E-4B24-9BAD-8521701C69E7}" destId="{47137472-5BC9-474B-8AD7-50661869BCAF}" srcOrd="1" destOrd="0" parTransId="{D9ADF620-E90D-4B12-BFA8-52357F9BF50B}" sibTransId="{060348BF-E466-4623-9A4A-ABCAF2F5BB9B}"/>
    <dgm:cxn modelId="{F2B9E608-75B3-43F9-AEA1-A80BD5526727}" type="presOf" srcId="{ACD3CDD7-970A-43A1-8158-502C15DAE1E6}" destId="{1FDA9D53-EF02-44B4-A1DC-BAA272169F10}" srcOrd="0" destOrd="0" presId="urn:microsoft.com/office/officeart/2005/8/layout/funnel1"/>
    <dgm:cxn modelId="{A061D5E7-64DA-4730-AD3A-CE60931E4F66}" type="presOf" srcId="{FA5F5745-45DA-44A4-9CC5-DA6CEE2096C3}" destId="{78307D3D-70F9-48EF-A76C-86A08A7B72D3}" srcOrd="0" destOrd="0" presId="urn:microsoft.com/office/officeart/2005/8/layout/funnel1"/>
    <dgm:cxn modelId="{479DB54C-309A-49A5-8353-E01303AA0559}" type="presOf" srcId="{47137472-5BC9-474B-8AD7-50661869BCAF}" destId="{CF3BE5E0-8E7E-4D1F-85CD-9B51F69D7850}" srcOrd="0" destOrd="0" presId="urn:microsoft.com/office/officeart/2005/8/layout/funnel1"/>
    <dgm:cxn modelId="{FB52C1D2-5D7B-48D2-A22E-B289AEBE79A6}" type="presOf" srcId="{1C9C1ACA-D516-4109-ABA7-4B46985A654B}" destId="{021760C8-2021-4437-B052-330DE720C17D}" srcOrd="0" destOrd="0" presId="urn:microsoft.com/office/officeart/2005/8/layout/funnel1"/>
    <dgm:cxn modelId="{8D6C4A65-E79C-45CE-B734-5EC70DC0DC30}" type="presParOf" srcId="{6BE14F92-A40B-447C-BA92-54FE302620F1}" destId="{937673EB-4A4D-45B2-BB5E-B06170C77013}" srcOrd="0" destOrd="0" presId="urn:microsoft.com/office/officeart/2005/8/layout/funnel1"/>
    <dgm:cxn modelId="{4B58A4C5-2D7E-486C-AD9D-76ABCB9D1B16}" type="presParOf" srcId="{6BE14F92-A40B-447C-BA92-54FE302620F1}" destId="{FD27F9E3-F817-4228-965E-59C306D0EA06}" srcOrd="1" destOrd="0" presId="urn:microsoft.com/office/officeart/2005/8/layout/funnel1"/>
    <dgm:cxn modelId="{8481EDF2-7D58-4CB5-96E1-460D216368A9}" type="presParOf" srcId="{6BE14F92-A40B-447C-BA92-54FE302620F1}" destId="{78307D3D-70F9-48EF-A76C-86A08A7B72D3}" srcOrd="2" destOrd="0" presId="urn:microsoft.com/office/officeart/2005/8/layout/funnel1"/>
    <dgm:cxn modelId="{68C1F10D-0F75-4CD6-8F94-B6565611E339}" type="presParOf" srcId="{6BE14F92-A40B-447C-BA92-54FE302620F1}" destId="{1FDA9D53-EF02-44B4-A1DC-BAA272169F10}" srcOrd="3" destOrd="0" presId="urn:microsoft.com/office/officeart/2005/8/layout/funnel1"/>
    <dgm:cxn modelId="{394EFB0F-B247-4405-A914-5F722ECDE032}" type="presParOf" srcId="{6BE14F92-A40B-447C-BA92-54FE302620F1}" destId="{CF3BE5E0-8E7E-4D1F-85CD-9B51F69D7850}" srcOrd="4" destOrd="0" presId="urn:microsoft.com/office/officeart/2005/8/layout/funnel1"/>
    <dgm:cxn modelId="{26313089-EBE2-47DC-B90E-AE450B7030E7}" type="presParOf" srcId="{6BE14F92-A40B-447C-BA92-54FE302620F1}" destId="{021760C8-2021-4437-B052-330DE720C17D}" srcOrd="5" destOrd="0" presId="urn:microsoft.com/office/officeart/2005/8/layout/funnel1"/>
    <dgm:cxn modelId="{3533A8F8-E04A-43B5-8E5A-D2B7734952B0}" type="presParOf" srcId="{6BE14F92-A40B-447C-BA92-54FE302620F1}" destId="{68F1AB23-6070-4478-AF1F-B318C0454A2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088144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640344" y="1640344"/>
        <a:ext cx="4298317" cy="1017628"/>
      </dsp:txXfrm>
    </dsp:sp>
    <dsp:sp modelId="{5A13F339-9AB2-4182-AA8C-455AF31710D4}">
      <dsp:nvSpPr>
        <dsp:cNvPr id="0" name=""/>
        <dsp:cNvSpPr/>
      </dsp:nvSpPr>
      <dsp:spPr>
        <a:xfrm>
          <a:off x="1028173" y="0"/>
          <a:ext cx="3790667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Alap </a:t>
          </a:r>
          <a:r>
            <a:rPr lang="hu-HU" sz="2600" b="0" u="non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jövedelemtámogatás 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(BISS)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u="none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u="non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program </a:t>
          </a:r>
          <a:r>
            <a:rPr lang="hu-HU" sz="26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támogatása (CIS-YF)</a:t>
          </a:r>
          <a:endParaRPr lang="hu-HU" sz="26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Termeléshez </a:t>
          </a: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kötött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támogatások (CIS)</a:t>
          </a:r>
          <a:endParaRPr lang="hu-HU" sz="26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6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Redisztributív</a:t>
          </a:r>
          <a:r>
            <a:rPr lang="hu-HU" sz="26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6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kifizetés (CRISS)</a:t>
          </a:r>
          <a:endParaRPr lang="hu-HU" sz="26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028173" y="0"/>
        <a:ext cx="3790667" cy="5241851"/>
      </dsp:txXfrm>
    </dsp:sp>
    <dsp:sp modelId="{4FFF5041-A3AB-4000-B7B8-957227AB3A29}">
      <dsp:nvSpPr>
        <dsp:cNvPr id="0" name=""/>
        <dsp:cNvSpPr/>
      </dsp:nvSpPr>
      <dsp:spPr>
        <a:xfrm>
          <a:off x="5267589" y="0"/>
          <a:ext cx="6173171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3735747" y="1531841"/>
        <a:ext cx="4298317" cy="1234634"/>
      </dsp:txXfrm>
    </dsp:sp>
    <dsp:sp modelId="{F1E93752-5EEF-4ABB-A148-7FC679D7A4B6}">
      <dsp:nvSpPr>
        <dsp:cNvPr id="0" name=""/>
        <dsp:cNvSpPr/>
      </dsp:nvSpPr>
      <dsp:spPr>
        <a:xfrm rot="5400000">
          <a:off x="4923343" y="3889784"/>
          <a:ext cx="770779" cy="785037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34103" y="0"/>
          <a:ext cx="4599012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34103" y="0"/>
        <a:ext cx="4599012" cy="524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EAC01-2719-4E8B-ADF8-6ACD61570AB3}">
      <dsp:nvSpPr>
        <dsp:cNvPr id="0" name=""/>
        <dsp:cNvSpPr/>
      </dsp:nvSpPr>
      <dsp:spPr>
        <a:xfrm>
          <a:off x="1476" y="818542"/>
          <a:ext cx="3147682" cy="1888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tx1"/>
              </a:solidFill>
            </a:rPr>
            <a:t>2015-2022</a:t>
          </a:r>
          <a:endParaRPr lang="hu-HU" sz="28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b="1" kern="1200" dirty="0" err="1" smtClean="0">
              <a:solidFill>
                <a:schemeClr val="tx1"/>
              </a:solidFill>
            </a:rPr>
            <a:t>Degresszió</a:t>
          </a:r>
          <a:r>
            <a:rPr lang="hu-HU" sz="2200" b="1" kern="1200" dirty="0" smtClean="0">
              <a:solidFill>
                <a:schemeClr val="tx1"/>
              </a:solidFill>
            </a:rPr>
            <a:t> és </a:t>
          </a:r>
          <a:r>
            <a:rPr lang="hu-HU" sz="2200" b="1" kern="1200" dirty="0" err="1" smtClean="0">
              <a:solidFill>
                <a:schemeClr val="tx1"/>
              </a:solidFill>
            </a:rPr>
            <a:t>capping</a:t>
          </a:r>
          <a:endParaRPr lang="hu-HU" sz="22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b="1" kern="1200" dirty="0" smtClean="0">
              <a:solidFill>
                <a:schemeClr val="tx1"/>
              </a:solidFill>
            </a:rPr>
            <a:t>Kistermelői támogatás</a:t>
          </a:r>
          <a:endParaRPr lang="hu-HU" sz="2200" b="1" kern="1200" dirty="0">
            <a:solidFill>
              <a:schemeClr val="tx1"/>
            </a:solidFill>
          </a:endParaRPr>
        </a:p>
      </dsp:txBody>
      <dsp:txXfrm>
        <a:off x="56791" y="873857"/>
        <a:ext cx="3037052" cy="1777979"/>
      </dsp:txXfrm>
    </dsp:sp>
    <dsp:sp modelId="{ECFBC0E2-17BF-481A-9053-19D2793CDD9C}">
      <dsp:nvSpPr>
        <dsp:cNvPr id="0" name=""/>
        <dsp:cNvSpPr/>
      </dsp:nvSpPr>
      <dsp:spPr>
        <a:xfrm>
          <a:off x="3463927" y="1372534"/>
          <a:ext cx="667308" cy="780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kern="1200"/>
        </a:p>
      </dsp:txBody>
      <dsp:txXfrm>
        <a:off x="3463927" y="1528659"/>
        <a:ext cx="467116" cy="468375"/>
      </dsp:txXfrm>
    </dsp:sp>
    <dsp:sp modelId="{7A44A744-2BBA-4EA5-A8D8-BC5E1926D4B7}">
      <dsp:nvSpPr>
        <dsp:cNvPr id="0" name=""/>
        <dsp:cNvSpPr/>
      </dsp:nvSpPr>
      <dsp:spPr>
        <a:xfrm>
          <a:off x="4408232" y="818542"/>
          <a:ext cx="3147682" cy="1888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tx1"/>
              </a:solidFill>
            </a:rPr>
            <a:t>2023-2027</a:t>
          </a:r>
          <a:endParaRPr lang="hu-HU" sz="2800" b="1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b="1" kern="1200" dirty="0" err="1" smtClean="0">
              <a:solidFill>
                <a:schemeClr val="tx1"/>
              </a:solidFill>
            </a:rPr>
            <a:t>Redisztributív</a:t>
          </a:r>
          <a:r>
            <a:rPr lang="hu-HU" sz="2200" b="1" kern="1200" dirty="0" smtClean="0">
              <a:solidFill>
                <a:schemeClr val="tx1"/>
              </a:solidFill>
            </a:rPr>
            <a:t> támogatás</a:t>
          </a:r>
          <a:endParaRPr lang="hu-HU" sz="2200" b="1" kern="1200" dirty="0">
            <a:solidFill>
              <a:schemeClr val="tx1"/>
            </a:solidFill>
          </a:endParaRPr>
        </a:p>
      </dsp:txBody>
      <dsp:txXfrm>
        <a:off x="4463547" y="873857"/>
        <a:ext cx="3037052" cy="1777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673EB-4A4D-45B2-BB5E-B06170C77013}">
      <dsp:nvSpPr>
        <dsp:cNvPr id="0" name=""/>
        <dsp:cNvSpPr/>
      </dsp:nvSpPr>
      <dsp:spPr>
        <a:xfrm>
          <a:off x="3700401" y="203988"/>
          <a:ext cx="4048393" cy="1405953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7F9E3-F817-4228-965E-59C306D0EA06}">
      <dsp:nvSpPr>
        <dsp:cNvPr id="0" name=""/>
        <dsp:cNvSpPr/>
      </dsp:nvSpPr>
      <dsp:spPr>
        <a:xfrm>
          <a:off x="5338588" y="3646692"/>
          <a:ext cx="784572" cy="502126"/>
        </a:xfrm>
        <a:prstGeom prst="downArrow">
          <a:avLst/>
        </a:prstGeom>
        <a:solidFill>
          <a:srgbClr val="E053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07D3D-70F9-48EF-A76C-86A08A7B72D3}">
      <dsp:nvSpPr>
        <dsp:cNvPr id="0" name=""/>
        <dsp:cNvSpPr/>
      </dsp:nvSpPr>
      <dsp:spPr>
        <a:xfrm>
          <a:off x="2600318" y="4079776"/>
          <a:ext cx="6261113" cy="941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Új rendszer biztonságos indulása</a:t>
          </a:r>
          <a:endParaRPr lang="hu-HU" sz="3200" b="1" kern="1200" dirty="0"/>
        </a:p>
      </dsp:txBody>
      <dsp:txXfrm>
        <a:off x="2600318" y="4079776"/>
        <a:ext cx="6261113" cy="941486"/>
      </dsp:txXfrm>
    </dsp:sp>
    <dsp:sp modelId="{1FDA9D53-EF02-44B4-A1DC-BAA272169F10}">
      <dsp:nvSpPr>
        <dsp:cNvPr id="0" name=""/>
        <dsp:cNvSpPr/>
      </dsp:nvSpPr>
      <dsp:spPr>
        <a:xfrm>
          <a:off x="5032378" y="1628243"/>
          <a:ext cx="1691993" cy="15927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Informatikai fejlesztés</a:t>
          </a:r>
          <a:endParaRPr lang="hu-HU" sz="1700" b="1" kern="1200" dirty="0"/>
        </a:p>
      </dsp:txBody>
      <dsp:txXfrm>
        <a:off x="5280165" y="1861503"/>
        <a:ext cx="1196419" cy="1126277"/>
      </dsp:txXfrm>
    </dsp:sp>
    <dsp:sp modelId="{CF3BE5E0-8E7E-4D1F-85CD-9B51F69D7850}">
      <dsp:nvSpPr>
        <dsp:cNvPr id="0" name=""/>
        <dsp:cNvSpPr/>
      </dsp:nvSpPr>
      <dsp:spPr>
        <a:xfrm>
          <a:off x="3860798" y="77787"/>
          <a:ext cx="2185539" cy="2031789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Termelők tájékoztatása</a:t>
          </a:r>
          <a:endParaRPr lang="hu-HU" sz="1800" b="1" kern="1200" dirty="0"/>
        </a:p>
      </dsp:txBody>
      <dsp:txXfrm>
        <a:off x="4180863" y="375336"/>
        <a:ext cx="1545409" cy="1436691"/>
      </dsp:txXfrm>
    </dsp:sp>
    <dsp:sp modelId="{021760C8-2021-4437-B052-330DE720C17D}">
      <dsp:nvSpPr>
        <dsp:cNvPr id="0" name=""/>
        <dsp:cNvSpPr/>
      </dsp:nvSpPr>
      <dsp:spPr>
        <a:xfrm>
          <a:off x="5761733" y="234958"/>
          <a:ext cx="1813812" cy="1606087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Jogalkotás</a:t>
          </a:r>
          <a:endParaRPr lang="hu-HU" sz="1800" b="1" kern="1200" dirty="0"/>
        </a:p>
      </dsp:txBody>
      <dsp:txXfrm>
        <a:off x="6027360" y="470164"/>
        <a:ext cx="1282558" cy="1135675"/>
      </dsp:txXfrm>
    </dsp:sp>
    <dsp:sp modelId="{68F1AB23-6070-4478-AF1F-B318C0454A27}">
      <dsp:nvSpPr>
        <dsp:cNvPr id="0" name=""/>
        <dsp:cNvSpPr/>
      </dsp:nvSpPr>
      <dsp:spPr>
        <a:xfrm>
          <a:off x="3516585" y="0"/>
          <a:ext cx="4393605" cy="35148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2023.01.26.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406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209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469" name="Google Shape;469;p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84" cy="49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b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hu-HU"/>
              <a:pPr>
                <a:buClr>
                  <a:srgbClr val="000000"/>
                </a:buClr>
                <a:buSzPts val="14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99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209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469" name="Google Shape;469;p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84" cy="49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b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hu-HU"/>
              <a:pPr>
                <a:buClr>
                  <a:srgbClr val="000000"/>
                </a:buClr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2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082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76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314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973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264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2023.01.26.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17560" y="1403287"/>
            <a:ext cx="5910432" cy="372299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 smtClean="0"/>
              <a:t>A </a:t>
            </a:r>
            <a:r>
              <a:rPr lang="hu-HU" sz="4000" b="1" dirty="0"/>
              <a:t>2023-tól induló új Közös Agrárpolitika támogatási rendszere –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Közvetlen </a:t>
            </a:r>
            <a:r>
              <a:rPr lang="hu-HU" sz="4000" b="1" dirty="0"/>
              <a:t>támogatások I. pillér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2607611" y="5101053"/>
            <a:ext cx="4098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b="1" dirty="0" smtClean="0"/>
              <a:t>Horváth Anikó</a:t>
            </a:r>
            <a:endParaRPr lang="hu-HU" b="1" dirty="0"/>
          </a:p>
          <a:p>
            <a:pPr algn="r">
              <a:defRPr/>
            </a:pPr>
            <a:r>
              <a:rPr lang="hu-HU" sz="1600" dirty="0" smtClean="0"/>
              <a:t>Agrárminisztérium </a:t>
            </a:r>
            <a:endParaRPr lang="hu-HU" sz="1600" dirty="0"/>
          </a:p>
          <a:p>
            <a:pPr algn="r">
              <a:defRPr/>
            </a:pPr>
            <a:r>
              <a:rPr lang="hu-HU" sz="1600" dirty="0"/>
              <a:t>Támogatáspolitikai Főosztály </a:t>
            </a:r>
          </a:p>
          <a:p>
            <a:pPr algn="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70841DAF-860D-45A7-AA2B-51259D4E2136}"/>
              </a:ext>
            </a:extLst>
          </p:cNvPr>
          <p:cNvSpPr txBox="1"/>
          <p:nvPr/>
        </p:nvSpPr>
        <p:spPr>
          <a:xfrm>
            <a:off x="7240415" y="5035776"/>
            <a:ext cx="4951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Megújuló vidék – megújuló agrárium</a:t>
            </a:r>
          </a:p>
          <a:p>
            <a:pPr algn="ctr"/>
            <a:r>
              <a:rPr lang="hu-HU" i="1" dirty="0" smtClean="0"/>
              <a:t>Milyen változások várhatók a támogatásokban?</a:t>
            </a:r>
          </a:p>
          <a:p>
            <a:pPr algn="ctr"/>
            <a:r>
              <a:rPr lang="hu-HU" dirty="0" smtClean="0"/>
              <a:t>Budapest, 2023. január 27.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696" y="1"/>
            <a:ext cx="118840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u-HU" dirty="0" smtClean="0"/>
              <a:t>Területalapú alaptámogatás 2.</a:t>
            </a:r>
            <a:endParaRPr lang="hu-HU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53414" y="1488283"/>
            <a:ext cx="11628379" cy="49440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3200" dirty="0" smtClean="0"/>
              <a:t>A </a:t>
            </a:r>
            <a:r>
              <a:rPr lang="hu-HU" sz="3200" dirty="0"/>
              <a:t>támogatás </a:t>
            </a:r>
            <a:r>
              <a:rPr lang="hu-HU" sz="3200" dirty="0" smtClean="0"/>
              <a:t>adott évi </a:t>
            </a:r>
            <a:r>
              <a:rPr lang="hu-HU" sz="3200" b="1" dirty="0"/>
              <a:t>fajlagos értéke</a:t>
            </a:r>
            <a:r>
              <a:rPr lang="hu-HU" sz="3200" dirty="0"/>
              <a:t> </a:t>
            </a:r>
            <a:r>
              <a:rPr lang="hu-HU" sz="3200" dirty="0" smtClean="0"/>
              <a:t>a </a:t>
            </a:r>
            <a:r>
              <a:rPr lang="hu-HU" sz="3200" dirty="0"/>
              <a:t>jogosult területek nagyságától </a:t>
            </a:r>
            <a:r>
              <a:rPr lang="hu-HU" sz="3200" dirty="0" smtClean="0"/>
              <a:t>függően, </a:t>
            </a:r>
            <a:r>
              <a:rPr lang="hu-HU" sz="3200" b="1" dirty="0" smtClean="0"/>
              <a:t>147 EUR/ha körül</a:t>
            </a:r>
            <a:r>
              <a:rPr lang="hu-HU" sz="3200" dirty="0" smtClean="0"/>
              <a:t> alakulhat, </a:t>
            </a:r>
            <a:r>
              <a:rPr lang="hu-HU" sz="3200" b="1" u="sng" dirty="0" smtClean="0">
                <a:solidFill>
                  <a:srgbClr val="FF0000"/>
                </a:solidFill>
              </a:rPr>
              <a:t>azonban egy előre rögzített sávon belül kell, hogy maradjon</a:t>
            </a:r>
            <a:r>
              <a:rPr lang="hu-HU" sz="3200" dirty="0" smtClean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hu-HU" sz="36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hu-HU" sz="3600" b="1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10</a:t>
            </a:fld>
            <a:endParaRPr lang="hu-HU" sz="2000" dirty="0"/>
          </a:p>
        </p:txBody>
      </p:sp>
      <p:pic>
        <p:nvPicPr>
          <p:cNvPr id="10" name="Google Shape;427;p2">
            <a:extLst>
              <a:ext uri="{FF2B5EF4-FFF2-40B4-BE49-F238E27FC236}">
                <a16:creationId xmlns="" xmlns:a16="http://schemas.microsoft.com/office/drawing/2014/main" id="{7FD0A36D-8588-F98E-AA86-39D9035382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8476458" y="375819"/>
            <a:ext cx="554400" cy="5544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55227"/>
              </p:ext>
            </p:extLst>
          </p:nvPr>
        </p:nvGraphicFramePr>
        <p:xfrm>
          <a:off x="1293090" y="3827406"/>
          <a:ext cx="934720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734"/>
                <a:gridCol w="3115734"/>
                <a:gridCol w="3115734"/>
              </a:tblGrid>
              <a:tr h="1406431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/>
                        <a:t>Tervezett fajlagos</a:t>
                      </a:r>
                      <a:r>
                        <a:rPr lang="hu-HU" sz="3200" b="1" baseline="0" dirty="0" smtClean="0"/>
                        <a:t> érték (EUR/ha)</a:t>
                      </a:r>
                      <a:endParaRPr lang="hu-H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/>
                        <a:t>Minimum fajlagos</a:t>
                      </a:r>
                      <a:r>
                        <a:rPr lang="hu-HU" sz="3200" b="1" baseline="0" dirty="0" smtClean="0"/>
                        <a:t> érték (EUR/ha)</a:t>
                      </a:r>
                      <a:endParaRPr lang="hu-HU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dirty="0" smtClean="0"/>
                        <a:t>Maximum fajlagos</a:t>
                      </a:r>
                      <a:r>
                        <a:rPr lang="hu-HU" sz="3200" b="1" baseline="0" dirty="0" smtClean="0"/>
                        <a:t> érték (EUR/ha)</a:t>
                      </a:r>
                      <a:endParaRPr lang="hu-HU" sz="3200" b="1" dirty="0" smtClean="0"/>
                    </a:p>
                  </a:txBody>
                  <a:tcPr/>
                </a:tc>
              </a:tr>
              <a:tr h="523964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/>
                        <a:t>147,06</a:t>
                      </a:r>
                      <a:endParaRPr lang="hu-H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/>
                        <a:t>125</a:t>
                      </a:r>
                      <a:endParaRPr lang="hu-H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/>
                        <a:t>169,12</a:t>
                      </a:r>
                      <a:endParaRPr lang="hu-HU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1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64652" y="124529"/>
            <a:ext cx="11674822" cy="1081452"/>
          </a:xfrm>
        </p:spPr>
        <p:txBody>
          <a:bodyPr>
            <a:noAutofit/>
          </a:bodyPr>
          <a:lstStyle/>
          <a:p>
            <a:r>
              <a:rPr lang="hu-HU" sz="3600" dirty="0" smtClean="0"/>
              <a:t>Újraelosztó jövedelemtámogatás (</a:t>
            </a:r>
            <a:r>
              <a:rPr lang="hu-HU" sz="3600" dirty="0" err="1" smtClean="0"/>
              <a:t>redisztributív</a:t>
            </a:r>
            <a:r>
              <a:rPr lang="hu-HU" sz="3600" dirty="0" smtClean="0"/>
              <a:t>, </a:t>
            </a:r>
            <a:r>
              <a:rPr lang="hu-HU" sz="3600" dirty="0"/>
              <a:t>CRISS</a:t>
            </a:r>
            <a:r>
              <a:rPr lang="hu-HU" sz="3600" dirty="0" smtClean="0"/>
              <a:t>) 1.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0073" y="1228718"/>
            <a:ext cx="11896435" cy="5141919"/>
          </a:xfrm>
        </p:spPr>
        <p:txBody>
          <a:bodyPr>
            <a:normAutofit/>
          </a:bodyPr>
          <a:lstStyle/>
          <a:p>
            <a:pPr algn="just"/>
            <a:r>
              <a:rPr lang="hu-HU" sz="2700" b="1" u="sng" dirty="0" smtClean="0"/>
              <a:t>Cél</a:t>
            </a:r>
            <a:r>
              <a:rPr lang="hu-HU" sz="2700" dirty="0"/>
              <a:t>: a közvetlen </a:t>
            </a:r>
            <a:r>
              <a:rPr lang="hu-HU" sz="2700" b="1" dirty="0"/>
              <a:t>támogatások igazságosabb </a:t>
            </a:r>
            <a:r>
              <a:rPr lang="hu-HU" sz="2700" b="1" dirty="0" smtClean="0"/>
              <a:t>eloszlása</a:t>
            </a:r>
            <a:r>
              <a:rPr lang="hu-HU" sz="2700" dirty="0" smtClean="0"/>
              <a:t>, az üzemek </a:t>
            </a:r>
            <a:r>
              <a:rPr lang="hu-HU" sz="2700" dirty="0"/>
              <a:t>első hektárjainak emelt szintű </a:t>
            </a:r>
            <a:r>
              <a:rPr lang="hu-HU" sz="2700" dirty="0" smtClean="0"/>
              <a:t>támogatása.</a:t>
            </a:r>
          </a:p>
          <a:p>
            <a:pPr algn="just"/>
            <a:r>
              <a:rPr lang="hu-HU" sz="2700" dirty="0"/>
              <a:t>Éves keret: </a:t>
            </a:r>
            <a:r>
              <a:rPr lang="hu-HU" sz="2700" dirty="0" smtClean="0"/>
              <a:t>189,1 </a:t>
            </a:r>
            <a:r>
              <a:rPr lang="hu-HU" sz="2700" dirty="0"/>
              <a:t>millió EUR.</a:t>
            </a:r>
          </a:p>
          <a:p>
            <a:pPr algn="just"/>
            <a:r>
              <a:rPr lang="hu-HU" sz="2700" b="1" dirty="0" smtClean="0"/>
              <a:t>Kedvezményezettek </a:t>
            </a:r>
            <a:r>
              <a:rPr lang="hu-HU" sz="2700" b="1" dirty="0"/>
              <a:t>köre</a:t>
            </a:r>
            <a:r>
              <a:rPr lang="hu-HU" sz="2700" dirty="0" smtClean="0"/>
              <a:t>:</a:t>
            </a:r>
          </a:p>
          <a:p>
            <a:pPr lvl="1" algn="just"/>
            <a:r>
              <a:rPr lang="hu-HU" sz="2700" dirty="0"/>
              <a:t>a</a:t>
            </a:r>
            <a:r>
              <a:rPr lang="hu-HU" sz="2700" dirty="0" smtClean="0"/>
              <a:t>zon gazdálkodók (</a:t>
            </a:r>
            <a:r>
              <a:rPr lang="hu-HU" sz="2700" dirty="0"/>
              <a:t>természetes és jogi </a:t>
            </a:r>
            <a:r>
              <a:rPr lang="hu-HU" sz="2700" dirty="0" smtClean="0"/>
              <a:t>személyek), akik </a:t>
            </a:r>
            <a:r>
              <a:rPr lang="hu-HU" sz="2700" dirty="0"/>
              <a:t>alaptámogatásra jogosult területtel </a:t>
            </a:r>
            <a:r>
              <a:rPr lang="hu-HU" sz="2700" dirty="0" smtClean="0"/>
              <a:t>rendelkeznek;</a:t>
            </a:r>
          </a:p>
          <a:p>
            <a:pPr lvl="1" algn="just"/>
            <a:r>
              <a:rPr lang="hu-HU" sz="2700" dirty="0" smtClean="0"/>
              <a:t>azon gazdálkodók, ahol az </a:t>
            </a:r>
            <a:r>
              <a:rPr lang="hu-HU" sz="2700" dirty="0"/>
              <a:t>alaptámogatásra jogosult </a:t>
            </a:r>
            <a:r>
              <a:rPr lang="hu-HU" sz="2700" dirty="0" smtClean="0"/>
              <a:t>terület </a:t>
            </a:r>
            <a:r>
              <a:rPr lang="hu-HU" sz="2700" dirty="0"/>
              <a:t>az adott kérelmezési év tekintetében nem haladja meg az 1 200 </a:t>
            </a:r>
            <a:r>
              <a:rPr lang="hu-HU" sz="2700" dirty="0" smtClean="0"/>
              <a:t>hektárt;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6" name="Google Shape;427;p2">
            <a:extLst>
              <a:ext uri="{FF2B5EF4-FFF2-40B4-BE49-F238E27FC236}">
                <a16:creationId xmlns="" xmlns:a16="http://schemas.microsoft.com/office/drawing/2014/main" id="{7FD0A36D-8588-F98E-AA86-39D9035382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99" t="4590" r="3507" b="2849"/>
          <a:stretch/>
        </p:blipFill>
        <p:spPr>
          <a:xfrm>
            <a:off x="10371730" y="506545"/>
            <a:ext cx="554400" cy="5544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4539702" y="3943927"/>
          <a:ext cx="7557391" cy="352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56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625" y="1189405"/>
            <a:ext cx="11889737" cy="52818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sz="2400" b="1" dirty="0" smtClean="0"/>
              <a:t>Példa</a:t>
            </a:r>
            <a:r>
              <a:rPr lang="hu-HU" sz="2400" b="1" dirty="0"/>
              <a:t>:</a:t>
            </a:r>
            <a:r>
              <a:rPr lang="hu-HU" sz="2400" dirty="0"/>
              <a:t> Egy 160 hektár alaptámogatásra jogosult területtel rendelkező gazdaság a következő megosztásban lehet jogosult a redisztributív kifizetésre: </a:t>
            </a:r>
            <a:endParaRPr lang="hu-HU" sz="2400" dirty="0" smtClean="0"/>
          </a:p>
          <a:p>
            <a:pPr marL="457200" lvl="1" indent="0">
              <a:buNone/>
            </a:pPr>
            <a:r>
              <a:rPr lang="hu-HU" dirty="0" smtClean="0"/>
              <a:t>1. sáv (10*80 </a:t>
            </a:r>
            <a:r>
              <a:rPr lang="hu-HU" dirty="0"/>
              <a:t>euró</a:t>
            </a:r>
            <a:r>
              <a:rPr lang="hu-HU" dirty="0" smtClean="0"/>
              <a:t>) = 800 EUR</a:t>
            </a:r>
          </a:p>
          <a:p>
            <a:pPr marL="457200" lvl="1" indent="0">
              <a:buNone/>
            </a:pPr>
            <a:r>
              <a:rPr lang="hu-HU" dirty="0" smtClean="0"/>
              <a:t>2. sáv (140*40 </a:t>
            </a:r>
            <a:r>
              <a:rPr lang="hu-HU" dirty="0"/>
              <a:t>euró) = </a:t>
            </a:r>
            <a:r>
              <a:rPr lang="hu-HU" dirty="0" smtClean="0"/>
              <a:t>5 600 EUR - ÖSSZESEN: 6 400 EUR</a:t>
            </a:r>
          </a:p>
          <a:p>
            <a:pPr marL="0" indent="0">
              <a:buNone/>
            </a:pPr>
            <a:r>
              <a:rPr lang="hu-HU" sz="2400" dirty="0"/>
              <a:t>(</a:t>
            </a:r>
            <a:r>
              <a:rPr lang="hu-HU" sz="2400" dirty="0" smtClean="0"/>
              <a:t>A </a:t>
            </a:r>
            <a:r>
              <a:rPr lang="hu-HU" sz="2400" dirty="0"/>
              <a:t>150 hektárt meghaladó területre nem jár már redisztributív kifizetés</a:t>
            </a:r>
            <a:r>
              <a:rPr lang="hu-HU" sz="2400" dirty="0" smtClean="0"/>
              <a:t>.)</a:t>
            </a:r>
          </a:p>
          <a:p>
            <a:pPr marL="0" indent="0">
              <a:buNone/>
            </a:pPr>
            <a:endParaRPr lang="hu-HU" sz="700" b="1" u="sng" dirty="0" smtClean="0"/>
          </a:p>
          <a:p>
            <a:pPr marL="0" indent="0">
              <a:buNone/>
            </a:pPr>
            <a:r>
              <a:rPr lang="hu-HU" sz="2400" b="1" u="sng" dirty="0" smtClean="0"/>
              <a:t>(Összege az alaptámogatáson felül értendő.)</a:t>
            </a:r>
            <a:endParaRPr lang="hu-HU" sz="2400" b="1" u="sng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6" name="Google Shape;427;p2">
            <a:extLst>
              <a:ext uri="{FF2B5EF4-FFF2-40B4-BE49-F238E27FC236}">
                <a16:creationId xmlns="" xmlns:a16="http://schemas.microsoft.com/office/drawing/2014/main" id="{7FD0A36D-8588-F98E-AA86-39D9035382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99" t="4590" r="3507" b="2849"/>
          <a:stretch/>
        </p:blipFill>
        <p:spPr>
          <a:xfrm>
            <a:off x="10352609" y="409040"/>
            <a:ext cx="554400" cy="55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62266" y="145514"/>
            <a:ext cx="11674822" cy="1081452"/>
          </a:xfrm>
        </p:spPr>
        <p:txBody>
          <a:bodyPr>
            <a:noAutofit/>
          </a:bodyPr>
          <a:lstStyle/>
          <a:p>
            <a:r>
              <a:rPr lang="hu-HU" sz="3600" dirty="0" smtClean="0"/>
              <a:t>Újraelosztó jövedelemtámogatás </a:t>
            </a:r>
            <a:r>
              <a:rPr lang="hu-HU" sz="3600" dirty="0"/>
              <a:t>(</a:t>
            </a:r>
            <a:r>
              <a:rPr lang="hu-HU" sz="3600" dirty="0" err="1" smtClean="0"/>
              <a:t>redisztributív</a:t>
            </a:r>
            <a:r>
              <a:rPr lang="hu-HU" sz="3600" dirty="0" smtClean="0"/>
              <a:t>, </a:t>
            </a:r>
            <a:r>
              <a:rPr lang="hu-HU" sz="3600" dirty="0"/>
              <a:t>CRISS</a:t>
            </a:r>
            <a:r>
              <a:rPr lang="hu-HU" sz="3600" dirty="0" smtClean="0"/>
              <a:t>) 2.</a:t>
            </a:r>
            <a:endParaRPr lang="hu-HU" sz="36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842962" y="1233310"/>
          <a:ext cx="9976380" cy="226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095"/>
                <a:gridCol w="2494095"/>
                <a:gridCol w="2494095"/>
                <a:gridCol w="2494095"/>
              </a:tblGrid>
              <a:tr h="1109840">
                <a:tc>
                  <a:txBody>
                    <a:bodyPr/>
                    <a:lstStyle/>
                    <a:p>
                      <a:pPr algn="ctr"/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Tervezett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Minimum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Maximum fajlagos</a:t>
                      </a:r>
                      <a:r>
                        <a:rPr lang="hu-HU" sz="2400" b="1" baseline="0" dirty="0" smtClean="0"/>
                        <a:t> érték (EUR/ha)</a:t>
                      </a:r>
                      <a:endParaRPr lang="hu-HU" sz="2400" b="1" dirty="0" smtClean="0"/>
                    </a:p>
                  </a:txBody>
                  <a:tcPr/>
                </a:tc>
              </a:tr>
              <a:tr h="539442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1-10 ha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80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104</a:t>
                      </a:r>
                      <a:endParaRPr lang="hu-HU" sz="2400" b="1" dirty="0"/>
                    </a:p>
                  </a:txBody>
                  <a:tcPr/>
                </a:tc>
              </a:tr>
              <a:tr h="539442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10-150 ha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40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28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52</a:t>
                      </a:r>
                      <a:endParaRPr lang="hu-H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6" y="23309"/>
            <a:ext cx="11774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u-HU" sz="4000" dirty="0" smtClean="0"/>
              <a:t>Fiatal </a:t>
            </a:r>
            <a:r>
              <a:rPr lang="hu-HU" sz="4000" dirty="0"/>
              <a:t>gazda területalapú </a:t>
            </a:r>
            <a:r>
              <a:rPr lang="hu-HU" sz="4000" dirty="0" smtClean="0"/>
              <a:t>támogatás (1)</a:t>
            </a:r>
            <a:endParaRPr lang="hu-HU" sz="40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55575" y="1154680"/>
            <a:ext cx="11931872" cy="52529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600" b="1" u="sng" dirty="0" smtClean="0"/>
              <a:t>Cél</a:t>
            </a:r>
            <a:r>
              <a:rPr lang="hu-HU" sz="2600" dirty="0" smtClean="0"/>
              <a:t>: </a:t>
            </a:r>
            <a:r>
              <a:rPr lang="hu-HU" sz="2600" dirty="0"/>
              <a:t>a generációváltás </a:t>
            </a:r>
            <a:r>
              <a:rPr lang="hu-HU" sz="2600" dirty="0" smtClean="0"/>
              <a:t>előmozdítása</a:t>
            </a:r>
          </a:p>
          <a:p>
            <a:pPr>
              <a:spcBef>
                <a:spcPts val="0"/>
              </a:spcBef>
            </a:pPr>
            <a:r>
              <a:rPr lang="hu-HU" sz="2600" dirty="0"/>
              <a:t>Éves keret: 18,6 millió EUR</a:t>
            </a:r>
          </a:p>
          <a:p>
            <a:pPr>
              <a:spcBef>
                <a:spcPts val="0"/>
              </a:spcBef>
            </a:pPr>
            <a:r>
              <a:rPr lang="hu-HU" sz="2600" dirty="0" smtClean="0"/>
              <a:t>Feltételek:</a:t>
            </a:r>
          </a:p>
          <a:p>
            <a:pPr marL="0" indent="0">
              <a:spcBef>
                <a:spcPts val="0"/>
              </a:spcBef>
              <a:buNone/>
            </a:pPr>
            <a:endParaRPr lang="hu-HU" sz="2600" dirty="0" smtClean="0"/>
          </a:p>
          <a:p>
            <a:pPr lvl="1">
              <a:spcBef>
                <a:spcPts val="0"/>
              </a:spcBef>
            </a:pPr>
            <a:r>
              <a:rPr lang="hu-HU" sz="2600" dirty="0" smtClean="0"/>
              <a:t>az első kérelem benyújtásakor </a:t>
            </a:r>
            <a:r>
              <a:rPr lang="hu-HU" sz="2600" b="1" dirty="0" smtClean="0"/>
              <a:t>40 évnél nem idősebb </a:t>
            </a:r>
            <a:r>
              <a:rPr lang="hu-HU" sz="2600" dirty="0" smtClean="0"/>
              <a:t>gazdálkodó (természetes vagy jogi személy</a:t>
            </a:r>
            <a:r>
              <a:rPr lang="hu-HU" sz="2600" dirty="0"/>
              <a:t>), </a:t>
            </a:r>
            <a:endParaRPr lang="hu-HU" sz="2600" dirty="0" smtClean="0"/>
          </a:p>
          <a:p>
            <a:pPr lvl="1">
              <a:spcBef>
                <a:spcPts val="0"/>
              </a:spcBef>
            </a:pPr>
            <a:r>
              <a:rPr lang="hu-HU" sz="2600" dirty="0" smtClean="0"/>
              <a:t>Nyilatkozik arról, hogy mg-i tevékenységének megkezdése nem korábbi, mint </a:t>
            </a:r>
            <a:r>
              <a:rPr lang="hu-HU" sz="2600" dirty="0" smtClean="0">
                <a:ea typeface="Calibri"/>
                <a:cs typeface="Calibri"/>
              </a:rPr>
              <a:t>az </a:t>
            </a:r>
            <a:r>
              <a:rPr lang="hu-HU" sz="2600" dirty="0">
                <a:ea typeface="Calibri"/>
                <a:cs typeface="Calibri"/>
              </a:rPr>
              <a:t>előző naptári évi egységes kérelem benyújtására nyitva álló időszak utolsó </a:t>
            </a:r>
            <a:r>
              <a:rPr lang="hu-HU" sz="2600" dirty="0" smtClean="0">
                <a:ea typeface="Calibri"/>
                <a:cs typeface="Calibri"/>
              </a:rPr>
              <a:t>napja,</a:t>
            </a:r>
            <a:endParaRPr lang="hu-HU" sz="2600" dirty="0" smtClean="0"/>
          </a:p>
          <a:p>
            <a:pPr lvl="1">
              <a:spcBef>
                <a:spcPts val="0"/>
              </a:spcBef>
            </a:pPr>
            <a:r>
              <a:rPr lang="hu-HU" sz="2600" dirty="0" smtClean="0"/>
              <a:t>az első EK benyújtást</a:t>
            </a:r>
            <a:r>
              <a:rPr lang="hu-HU" sz="2600" b="1" dirty="0" smtClean="0"/>
              <a:t> követő 5 évig kaphatja</a:t>
            </a:r>
            <a:r>
              <a:rPr lang="hu-HU" sz="2600" dirty="0"/>
              <a:t>;</a:t>
            </a:r>
            <a:r>
              <a:rPr lang="hu-HU" sz="26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hu-HU" sz="2600" b="1" dirty="0" smtClean="0"/>
              <a:t>minimális </a:t>
            </a:r>
            <a:r>
              <a:rPr lang="hu-HU" sz="2600" b="1" dirty="0"/>
              <a:t>képzettségi </a:t>
            </a:r>
            <a:r>
              <a:rPr lang="hu-HU" sz="2600" b="1" dirty="0" smtClean="0"/>
              <a:t>előírást vagy </a:t>
            </a:r>
            <a:r>
              <a:rPr lang="hu-HU" sz="2600" b="1" dirty="0"/>
              <a:t>2 </a:t>
            </a:r>
            <a:r>
              <a:rPr lang="hu-HU" sz="2600" b="1" dirty="0" smtClean="0"/>
              <a:t>év </a:t>
            </a:r>
            <a:r>
              <a:rPr lang="hu-HU" sz="2600" b="1" dirty="0"/>
              <a:t>releváns </a:t>
            </a:r>
            <a:r>
              <a:rPr lang="hu-HU" sz="2600" b="1" dirty="0" smtClean="0"/>
              <a:t>munkatapasztalatot </a:t>
            </a:r>
            <a:r>
              <a:rPr lang="hu-HU" sz="2600" dirty="0" smtClean="0"/>
              <a:t>kell igazolni;</a:t>
            </a:r>
          </a:p>
          <a:p>
            <a:pPr lvl="1">
              <a:spcBef>
                <a:spcPts val="0"/>
              </a:spcBef>
            </a:pPr>
            <a:r>
              <a:rPr lang="hu-HU" sz="2600" dirty="0"/>
              <a:t>A területi küszöb </a:t>
            </a:r>
            <a:r>
              <a:rPr lang="hu-HU" sz="2600" b="1" dirty="0"/>
              <a:t>300 hektárra </a:t>
            </a:r>
            <a:r>
              <a:rPr lang="hu-HU" sz="2600" b="1" dirty="0" smtClean="0"/>
              <a:t>emelkedik</a:t>
            </a:r>
            <a:r>
              <a:rPr lang="hu-HU" sz="2600" dirty="0" smtClean="0"/>
              <a:t>. </a:t>
            </a:r>
            <a:r>
              <a:rPr lang="hu-HU" sz="2600" dirty="0"/>
              <a:t>H</a:t>
            </a:r>
            <a:r>
              <a:rPr lang="hu-HU" sz="2600" dirty="0" smtClean="0"/>
              <a:t>a </a:t>
            </a:r>
            <a:r>
              <a:rPr lang="hu-HU" sz="2600" dirty="0"/>
              <a:t>az üzem mérete nagyobb, mint 300 hektár, akkor a plusztámogatás csak 300 hektár után jár</a:t>
            </a:r>
            <a:r>
              <a:rPr lang="hu-HU" sz="2600" dirty="0" smtClean="0"/>
              <a:t>.</a:t>
            </a:r>
            <a:endParaRPr lang="hu-HU" sz="4000" dirty="0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13</a:t>
            </a:fld>
            <a:endParaRPr lang="hu-HU" sz="2000" dirty="0"/>
          </a:p>
        </p:txBody>
      </p:sp>
      <p:pic>
        <p:nvPicPr>
          <p:cNvPr id="9" name="Google Shape;427;p2">
            <a:extLst>
              <a:ext uri="{FF2B5EF4-FFF2-40B4-BE49-F238E27FC236}">
                <a16:creationId xmlns="" xmlns:a16="http://schemas.microsoft.com/office/drawing/2014/main" id="{6061F49D-1435-8622-4FEE-7EC7CEC4E6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9067047" y="321669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5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Fiatal gazda területalapú támogatás </a:t>
            </a:r>
            <a:r>
              <a:rPr lang="hu-HU" dirty="0" smtClean="0"/>
              <a:t>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Akinek még nem telt le az öt éves részvételi időszak, ill. megfelel a kibővített feltételeknek, akkor 2023-tól az új rendszerben is részt vehet</a:t>
            </a:r>
            <a:r>
              <a:rPr lang="hu-HU" dirty="0" smtClean="0"/>
              <a:t>.</a:t>
            </a:r>
            <a:endParaRPr lang="hu-HU" sz="4000" dirty="0">
              <a:solidFill>
                <a:prstClr val="black"/>
              </a:solidFill>
            </a:endParaRPr>
          </a:p>
          <a:p>
            <a:pPr marL="0" algn="ctr" fontAlgn="t">
              <a:spcBef>
                <a:spcPts val="0"/>
              </a:spcBef>
            </a:pPr>
            <a:r>
              <a:rPr lang="hu-HU" sz="2600" b="1" dirty="0" smtClean="0">
                <a:solidFill>
                  <a:srgbClr val="FFFFFF"/>
                </a:solidFill>
              </a:rPr>
              <a:t>Tervezett fajlagos érték (EUR/ha)</a:t>
            </a:r>
            <a:endParaRPr lang="hu-HU" sz="1800" dirty="0" smtClean="0">
              <a:latin typeface="Arial"/>
            </a:endParaRPr>
          </a:p>
          <a:p>
            <a:pPr marL="0" indent="0" algn="ctr">
              <a:spcBef>
                <a:spcPts val="0"/>
              </a:spcBef>
            </a:pPr>
            <a:r>
              <a:rPr lang="hu-HU" sz="2600" b="1" dirty="0" smtClean="0">
                <a:solidFill>
                  <a:srgbClr val="FFFFFF"/>
                </a:solidFill>
              </a:rPr>
              <a:t>Minimum </a:t>
            </a:r>
            <a:r>
              <a:rPr lang="hu-HU" sz="2600" b="1" dirty="0">
                <a:solidFill>
                  <a:srgbClr val="FFFFFF"/>
                </a:solidFill>
              </a:rPr>
              <a:t>fajlagos érték (EUR/ha)</a:t>
            </a:r>
            <a:endParaRPr lang="hu-HU" sz="1800" dirty="0">
              <a:latin typeface="Arial"/>
            </a:endParaRPr>
          </a:p>
          <a:p>
            <a:pPr marL="0" indent="0" algn="ctr">
              <a:spcBef>
                <a:spcPts val="0"/>
              </a:spcBef>
            </a:pPr>
            <a:r>
              <a:rPr lang="hu-HU" sz="2600" b="1" dirty="0">
                <a:solidFill>
                  <a:srgbClr val="FFFFFF"/>
                </a:solidFill>
              </a:rPr>
              <a:t>Maximum fajlagos érték (EUR/ha)</a:t>
            </a:r>
            <a:endParaRPr lang="hu-HU" sz="1800" dirty="0">
              <a:latin typeface="Arial"/>
            </a:endParaRPr>
          </a:p>
          <a:p>
            <a:endParaRPr lang="hu-HU" sz="2600" b="1" dirty="0">
              <a:solidFill>
                <a:schemeClr val="lt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14</a:t>
            </a:fld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50740"/>
              </p:ext>
            </p:extLst>
          </p:nvPr>
        </p:nvGraphicFramePr>
        <p:xfrm>
          <a:off x="1156795" y="3429000"/>
          <a:ext cx="8577763" cy="181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337"/>
                <a:gridCol w="2814631"/>
                <a:gridCol w="2871795"/>
              </a:tblGrid>
              <a:tr h="1323975"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smtClean="0"/>
                        <a:t>Tervezett fajlagos</a:t>
                      </a:r>
                      <a:r>
                        <a:rPr lang="hu-HU" sz="2600" b="1" baseline="0" dirty="0" smtClean="0"/>
                        <a:t> érték (EUR/ha)</a:t>
                      </a:r>
                      <a:endParaRPr lang="hu-H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 smtClean="0"/>
                        <a:t>Minimum fajlagos</a:t>
                      </a:r>
                      <a:r>
                        <a:rPr lang="hu-HU" sz="2600" b="1" baseline="0" dirty="0" smtClean="0"/>
                        <a:t> érték (EUR/ha)</a:t>
                      </a:r>
                      <a:endParaRPr lang="hu-HU" sz="2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 smtClean="0"/>
                        <a:t>Maximum fajlagos</a:t>
                      </a:r>
                      <a:r>
                        <a:rPr lang="hu-HU" sz="2600" b="1" baseline="0" dirty="0" smtClean="0"/>
                        <a:t> érték (EUR/ha)</a:t>
                      </a:r>
                      <a:endParaRPr lang="hu-HU" sz="2600" b="1" dirty="0" smtClean="0"/>
                    </a:p>
                  </a:txBody>
                  <a:tcPr/>
                </a:tc>
              </a:tr>
              <a:tr h="443346"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smtClean="0"/>
                        <a:t>157,33</a:t>
                      </a:r>
                      <a:endParaRPr lang="hu-H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smtClean="0"/>
                        <a:t>78,67</a:t>
                      </a:r>
                      <a:endParaRPr lang="hu-HU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 smtClean="0"/>
                        <a:t>236</a:t>
                      </a:r>
                      <a:endParaRPr lang="hu-HU" sz="2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52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45096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Termeléshez kötött </a:t>
            </a:r>
            <a:r>
              <a:rPr lang="hu-HU" sz="4000" dirty="0" smtClean="0"/>
              <a:t>támogatás 1.</a:t>
            </a:r>
            <a:endParaRPr lang="hu-HU" sz="40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30881" y="1533240"/>
            <a:ext cx="11492597" cy="3781709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3900" b="1" u="sng" dirty="0"/>
              <a:t>Cél</a:t>
            </a:r>
            <a:r>
              <a:rPr lang="hu-HU" sz="3900" dirty="0"/>
              <a:t>: Az érzékeny, nehézségekkel küzdő ágazatok célzott támogatása.</a:t>
            </a:r>
          </a:p>
          <a:p>
            <a:pPr marL="357188" indent="-357188" algn="just">
              <a:spcBef>
                <a:spcPts val="0"/>
              </a:spcBef>
              <a:spcAft>
                <a:spcPts val="1200"/>
              </a:spcAft>
            </a:pPr>
            <a:r>
              <a:rPr lang="hu-HU" sz="3900" dirty="0" smtClean="0"/>
              <a:t>Éves keret: </a:t>
            </a:r>
            <a:r>
              <a:rPr lang="hu-HU" sz="3900" b="1" dirty="0" smtClean="0"/>
              <a:t>202 millió EUR</a:t>
            </a:r>
          </a:p>
          <a:p>
            <a:pPr marL="357188" indent="-357188" algn="just">
              <a:spcBef>
                <a:spcPts val="0"/>
              </a:spcBef>
              <a:spcAft>
                <a:spcPts val="1200"/>
              </a:spcAft>
            </a:pPr>
            <a:r>
              <a:rPr lang="hu-HU" sz="3900" dirty="0" smtClean="0"/>
              <a:t>A </a:t>
            </a:r>
            <a:r>
              <a:rPr lang="hu-HU" sz="3900" u="sng" dirty="0"/>
              <a:t>támogatott </a:t>
            </a:r>
            <a:r>
              <a:rPr lang="hu-HU" sz="3900" u="sng" dirty="0" smtClean="0"/>
              <a:t>ágazatok (13) köre nem változik</a:t>
            </a:r>
            <a:r>
              <a:rPr lang="hu-HU" sz="3900" dirty="0" smtClean="0"/>
              <a:t>.</a:t>
            </a:r>
          </a:p>
          <a:p>
            <a:pPr marL="357188" indent="-357188" algn="just">
              <a:spcBef>
                <a:spcPts val="0"/>
              </a:spcBef>
              <a:spcAft>
                <a:spcPts val="1200"/>
              </a:spcAft>
            </a:pPr>
            <a:r>
              <a:rPr lang="hu-HU" sz="3900" dirty="0" smtClean="0"/>
              <a:t>Az </a:t>
            </a:r>
            <a:r>
              <a:rPr lang="hu-HU" sz="3900" dirty="0"/>
              <a:t>ágazati </a:t>
            </a:r>
            <a:r>
              <a:rPr lang="hu-HU" sz="3900" dirty="0" smtClean="0"/>
              <a:t>forrásfelosztás és a jogosultsági feltételek csak </a:t>
            </a:r>
            <a:r>
              <a:rPr lang="hu-HU" sz="3900" dirty="0"/>
              <a:t>kis mértékben </a:t>
            </a:r>
            <a:r>
              <a:rPr lang="hu-HU" sz="3900" dirty="0" smtClean="0"/>
              <a:t>módosulnak.</a:t>
            </a:r>
            <a:endParaRPr lang="hu-HU" sz="3900" dirty="0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15</a:t>
            </a:fld>
            <a:endParaRPr lang="hu-HU" sz="2000" dirty="0"/>
          </a:p>
        </p:txBody>
      </p:sp>
      <p:pic>
        <p:nvPicPr>
          <p:cNvPr id="9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9033751" y="333588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1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575" y="23309"/>
            <a:ext cx="1145096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Termeléshez kötött </a:t>
            </a:r>
            <a:r>
              <a:rPr lang="hu-HU" sz="4000" dirty="0" smtClean="0"/>
              <a:t>támogatás 2.</a:t>
            </a:r>
            <a:endParaRPr lang="hu-HU" sz="40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07975" y="1091162"/>
            <a:ext cx="11779472" cy="54057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b="1" dirty="0" smtClean="0"/>
              <a:t>Főbb változások: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18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3000" dirty="0"/>
              <a:t>Az </a:t>
            </a:r>
            <a:r>
              <a:rPr lang="hu-HU" sz="3000" b="1" dirty="0"/>
              <a:t>étkezési burgonya </a:t>
            </a:r>
            <a:r>
              <a:rPr lang="hu-HU" sz="3000" dirty="0"/>
              <a:t>termeléshez kötött </a:t>
            </a:r>
            <a:r>
              <a:rPr lang="hu-HU" sz="3000" b="1" dirty="0"/>
              <a:t>támogathatósága megszűnik</a:t>
            </a:r>
            <a:r>
              <a:rPr lang="hu-HU" sz="30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3000" dirty="0"/>
              <a:t>Az </a:t>
            </a:r>
            <a:r>
              <a:rPr lang="hu-HU" sz="3000" b="1" dirty="0"/>
              <a:t>ipari zöldségnövények </a:t>
            </a:r>
            <a:r>
              <a:rPr lang="hu-HU" sz="3000" dirty="0"/>
              <a:t>között csak a csemegekukorica és a zöldborsó félék maradnak, a többi kultúra a zöldségnövények közé kerül át.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3000" dirty="0"/>
              <a:t>Az intenzív gyümölcs és a szemes fehérjenövény</a:t>
            </a:r>
            <a:r>
              <a:rPr lang="hu-HU" sz="3000" b="1" dirty="0"/>
              <a:t> forrása emelkedik</a:t>
            </a:r>
            <a:r>
              <a:rPr lang="hu-HU" sz="30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3000" dirty="0" smtClean="0">
                <a:solidFill>
                  <a:srgbClr val="00B050"/>
                </a:solidFill>
              </a:rPr>
              <a:t>A </a:t>
            </a:r>
            <a:r>
              <a:rPr lang="hu-HU" sz="3000" dirty="0">
                <a:solidFill>
                  <a:srgbClr val="00B050"/>
                </a:solidFill>
              </a:rPr>
              <a:t>termeléshez kötött támogatások igénybevételének is alapfeltétele lesz a megerősített </a:t>
            </a:r>
            <a:r>
              <a:rPr lang="hu-HU" sz="3000" b="1" dirty="0">
                <a:solidFill>
                  <a:srgbClr val="00B050"/>
                </a:solidFill>
              </a:rPr>
              <a:t>környezeti </a:t>
            </a:r>
            <a:r>
              <a:rPr lang="hu-HU" sz="3000" b="1" dirty="0" smtClean="0">
                <a:solidFill>
                  <a:srgbClr val="00B050"/>
                </a:solidFill>
              </a:rPr>
              <a:t>feltételesség </a:t>
            </a:r>
            <a:r>
              <a:rPr lang="hu-HU" sz="3000" dirty="0" smtClean="0">
                <a:solidFill>
                  <a:srgbClr val="00B050"/>
                </a:solidFill>
              </a:rPr>
              <a:t>előírásainak </a:t>
            </a:r>
            <a:r>
              <a:rPr lang="hu-HU" sz="3000" dirty="0">
                <a:solidFill>
                  <a:srgbClr val="00B050"/>
                </a:solidFill>
              </a:rPr>
              <a:t>betartása</a:t>
            </a:r>
            <a:r>
              <a:rPr lang="hu-HU" sz="3000" dirty="0" smtClean="0">
                <a:solidFill>
                  <a:srgbClr val="00B05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3000" dirty="0" smtClean="0">
                <a:solidFill>
                  <a:srgbClr val="00B050"/>
                </a:solidFill>
              </a:rPr>
              <a:t>A </a:t>
            </a:r>
            <a:r>
              <a:rPr lang="hu-HU" sz="3000" b="1" dirty="0" smtClean="0">
                <a:solidFill>
                  <a:srgbClr val="00B050"/>
                </a:solidFill>
              </a:rPr>
              <a:t>víz keretirányelvvel való összhang</a:t>
            </a:r>
            <a:r>
              <a:rPr lang="hu-HU" sz="3000" dirty="0" smtClean="0">
                <a:solidFill>
                  <a:srgbClr val="00B050"/>
                </a:solidFill>
              </a:rPr>
              <a:t>, mint elvárás jelenik meg.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3000" dirty="0" smtClean="0"/>
              <a:t>A </a:t>
            </a:r>
            <a:r>
              <a:rPr lang="hu-HU" sz="3000" b="1" dirty="0" smtClean="0"/>
              <a:t>minősített szaporítóanyag </a:t>
            </a:r>
            <a:r>
              <a:rPr lang="hu-HU" sz="3000" dirty="0" smtClean="0"/>
              <a:t>használatának kiterjesztése (</a:t>
            </a:r>
            <a:r>
              <a:rPr lang="hu-HU" sz="3000" b="1" dirty="0" smtClean="0"/>
              <a:t>rizs, cukor</a:t>
            </a:r>
            <a:r>
              <a:rPr lang="hu-HU" sz="3000" dirty="0" smtClean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3000" dirty="0" smtClean="0"/>
              <a:t>A </a:t>
            </a:r>
            <a:r>
              <a:rPr lang="hu-HU" sz="3000" b="1" dirty="0" smtClean="0"/>
              <a:t>hízott bika </a:t>
            </a:r>
            <a:r>
              <a:rPr lang="hu-HU" sz="3000" dirty="0" smtClean="0"/>
              <a:t>jogcím esetében központi lajstromszámmal ellátott tenyészbika használata lesz az előírás.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/>
              <a:t> </a:t>
            </a:r>
          </a:p>
          <a:p>
            <a:pPr marL="457200" indent="-457200">
              <a:spcBef>
                <a:spcPts val="0"/>
              </a:spcBef>
            </a:pPr>
            <a:endParaRPr lang="hu-HU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3200" dirty="0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16</a:t>
            </a:fld>
            <a:endParaRPr lang="hu-HU" sz="2000" dirty="0"/>
          </a:p>
        </p:txBody>
      </p:sp>
      <p:pic>
        <p:nvPicPr>
          <p:cNvPr id="8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9033751" y="333588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5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Termeléshez kötött támogatás </a:t>
            </a:r>
            <a:r>
              <a:rPr lang="hu-HU" sz="4000" dirty="0" smtClean="0"/>
              <a:t>3.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17</a:t>
            </a:fld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278850"/>
              </p:ext>
            </p:extLst>
          </p:nvPr>
        </p:nvGraphicFramePr>
        <p:xfrm>
          <a:off x="760396" y="1164659"/>
          <a:ext cx="10593403" cy="519169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221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6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80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7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0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Jogcím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Keretterv – 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(millió EUR)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effectLst/>
                        </a:rPr>
                        <a:t>Új </a:t>
                      </a:r>
                      <a:r>
                        <a:rPr lang="hu-HU" sz="1800" kern="1200" dirty="0" smtClean="0">
                          <a:effectLst/>
                        </a:rPr>
                        <a:t>keretterv – 2023-tól (millió EUR)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Változás, </a:t>
                      </a:r>
                      <a:r>
                        <a:rPr lang="hu-HU" sz="1800" kern="1200" dirty="0" smtClean="0">
                          <a:effectLst/>
                        </a:rPr>
                        <a:t>(millió EUR)</a:t>
                      </a:r>
                      <a:endParaRPr lang="hu-HU" sz="18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Cukorrépa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7,762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7,915</a:t>
                      </a:r>
                      <a:endParaRPr lang="hu-HU" sz="1800" b="1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Rizs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1,941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1,979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Ipari zöldség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11,136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15,620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4,484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Zöldség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4,905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6,455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Ipari </a:t>
                      </a:r>
                      <a:r>
                        <a:rPr lang="hu-HU" sz="2000" dirty="0" smtClean="0">
                          <a:effectLst/>
                        </a:rPr>
                        <a:t>olajnövény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1,372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0,740</a:t>
                      </a:r>
                      <a:endParaRPr lang="hu-HU" sz="1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Gyümölcs extenzív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9,485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6,063</a:t>
                      </a:r>
                      <a:endParaRPr lang="hu-HU" sz="1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-3,422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Gyümölcs intenzív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6,524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6,653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Szálas fehérje</a:t>
                      </a:r>
                      <a:endParaRPr lang="hu-H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13,057</a:t>
                      </a:r>
                      <a:endParaRPr lang="hu-HU" sz="18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10,985</a:t>
                      </a:r>
                      <a:endParaRPr lang="hu-HU" sz="18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-2,072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Szemes fehérje</a:t>
                      </a:r>
                      <a:endParaRPr lang="hu-HU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13,057</a:t>
                      </a:r>
                      <a:endParaRPr lang="hu-HU" sz="18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15,962</a:t>
                      </a:r>
                      <a:endParaRPr lang="hu-HU" sz="1800" b="1" i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2,905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Anyajuh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21,346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21,767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0,421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Anyatehén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33,959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34,631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Hízott bika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4,366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5,061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0,695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Tejhasznú tehén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66,947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68,274</a:t>
                      </a:r>
                      <a:endParaRPr lang="hu-HU" sz="1800" b="1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r>
                        <a:rPr lang="hu-HU" sz="2000" dirty="0" smtClean="0">
                          <a:effectLst/>
                        </a:rPr>
                        <a:t>ÖSSZESEN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effectLst/>
                        </a:rPr>
                        <a:t>200,000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effectLst/>
                        </a:rPr>
                        <a:t>202,000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Google Shape;427;p2"/>
          <p:cNvPicPr preferRelativeResize="0"/>
          <p:nvPr/>
        </p:nvPicPr>
        <p:blipFill rotWithShape="1">
          <a:blip r:embed="rId2">
            <a:alphaModFix/>
          </a:blip>
          <a:srcRect l="3199" t="4590" r="3507" b="2849"/>
          <a:stretch/>
        </p:blipFill>
        <p:spPr>
          <a:xfrm>
            <a:off x="9033751" y="333588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05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18</a:t>
            </a:fld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512828"/>
              </p:ext>
            </p:extLst>
          </p:nvPr>
        </p:nvGraphicFramePr>
        <p:xfrm>
          <a:off x="289212" y="1161668"/>
          <a:ext cx="11270729" cy="492529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79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47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8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77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200" u="none" kern="1200" dirty="0" smtClean="0">
                          <a:effectLst/>
                        </a:rPr>
                        <a:t>Termeléshez kötött támogatások (CIS)</a:t>
                      </a:r>
                      <a:endParaRPr lang="hu-HU" sz="2200" b="1" u="non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11" marR="437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u="none" kern="1200" dirty="0" smtClean="0">
                          <a:effectLst/>
                        </a:rPr>
                        <a:t>Becsült fajlagos érték </a:t>
                      </a:r>
                      <a:r>
                        <a:rPr lang="hu-HU" sz="2000" b="0" u="none" kern="1200" dirty="0" smtClean="0">
                          <a:effectLst/>
                        </a:rPr>
                        <a:t>hektár</a:t>
                      </a:r>
                      <a:r>
                        <a:rPr lang="hu-HU" sz="2000" u="none" kern="1200" dirty="0" smtClean="0">
                          <a:effectLst/>
                        </a:rPr>
                        <a:t> vagy </a:t>
                      </a:r>
                      <a:r>
                        <a:rPr lang="hu-HU" sz="2000" b="0" u="none" kern="1200" dirty="0" smtClean="0">
                          <a:effectLst/>
                        </a:rPr>
                        <a:t>egyed</a:t>
                      </a:r>
                      <a:endParaRPr lang="hu-HU" sz="2000" b="0" u="non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11" marR="4371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2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48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2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200" b="1" u="none" dirty="0" smtClean="0">
                          <a:effectLst/>
                        </a:rPr>
                        <a:t>Euró</a:t>
                      </a:r>
                      <a:endParaRPr lang="hu-HU" sz="2200" b="1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200" u="none" dirty="0" smtClean="0">
                          <a:effectLst/>
                        </a:rPr>
                        <a:t>Forint*</a:t>
                      </a:r>
                    </a:p>
                  </a:txBody>
                  <a:tcPr marL="43711" marR="43711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Cukorrépa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653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257 978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 smtClean="0">
                          <a:effectLst/>
                        </a:rPr>
                        <a:t>Rizstermesztés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728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287 734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Zöldségnövény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241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95 286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Ipari zöldségnövény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326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128 592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Ipari olajnövény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110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43 288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Extenzív </a:t>
                      </a:r>
                      <a:r>
                        <a:rPr lang="hu-HU" sz="2150" dirty="0" smtClean="0">
                          <a:effectLst/>
                        </a:rPr>
                        <a:t>gyümölcstermesztés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159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62 999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Intenzív </a:t>
                      </a:r>
                      <a:r>
                        <a:rPr lang="hu-HU" sz="2150" dirty="0" smtClean="0">
                          <a:effectLst/>
                        </a:rPr>
                        <a:t>gyümölcstermesztés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373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147 525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 smtClean="0">
                          <a:effectLst/>
                        </a:rPr>
                        <a:t>Anyajuhtartás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28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11 226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 smtClean="0">
                          <a:effectLst/>
                        </a:rPr>
                        <a:t>Anyatehéntartás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140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55 280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Hízott </a:t>
                      </a:r>
                      <a:r>
                        <a:rPr lang="hu-HU" sz="2150" dirty="0" smtClean="0">
                          <a:effectLst/>
                        </a:rPr>
                        <a:t>bika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54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21 468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Tejhasznú </a:t>
                      </a:r>
                      <a:r>
                        <a:rPr lang="hu-HU" sz="2150" dirty="0" smtClean="0">
                          <a:effectLst/>
                        </a:rPr>
                        <a:t>tehéntartás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317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125 211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Szemes fehérjetakarmány-növény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233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91 984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9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150" dirty="0">
                          <a:effectLst/>
                        </a:rPr>
                        <a:t>Szálas fehérjetakarmány-növény </a:t>
                      </a:r>
                      <a:r>
                        <a:rPr lang="hu-HU" sz="2150" dirty="0" smtClean="0">
                          <a:effectLst/>
                        </a:rPr>
                        <a:t>termesztés</a:t>
                      </a:r>
                      <a:endParaRPr lang="hu-HU" sz="2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11" marR="43711" marT="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u-HU" sz="2150" b="1" kern="1200" dirty="0">
                          <a:effectLst/>
                        </a:rPr>
                        <a:t>64</a:t>
                      </a:r>
                      <a:endParaRPr lang="hu-HU" sz="21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9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hu-HU" sz="2150" kern="1200" dirty="0">
                          <a:effectLst/>
                        </a:rPr>
                        <a:t>25 347</a:t>
                      </a:r>
                      <a:endParaRPr lang="hu-HU" sz="2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5600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289212" y="6215632"/>
            <a:ext cx="257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cs typeface="Times New Roman" panose="02020603050405020304" pitchFamily="18" charset="0"/>
              </a:rPr>
              <a:t>395 </a:t>
            </a:r>
            <a:r>
              <a:rPr lang="hu-HU" dirty="0">
                <a:cs typeface="Times New Roman" panose="02020603050405020304" pitchFamily="18" charset="0"/>
              </a:rPr>
              <a:t>HUF/EUR árfolyamon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Termeléshez kötött támogatás </a:t>
            </a:r>
            <a:r>
              <a:rPr lang="hu-HU" sz="4000" dirty="0" smtClean="0"/>
              <a:t>4.</a:t>
            </a:r>
            <a:endParaRPr lang="hu-HU" sz="4000" dirty="0"/>
          </a:p>
        </p:txBody>
      </p:sp>
      <p:pic>
        <p:nvPicPr>
          <p:cNvPr id="8" name="Google Shape;427;p2"/>
          <p:cNvPicPr preferRelativeResize="0"/>
          <p:nvPr/>
        </p:nvPicPr>
        <p:blipFill rotWithShape="1">
          <a:blip r:embed="rId2">
            <a:alphaModFix/>
          </a:blip>
          <a:srcRect l="3199" t="4590" r="3507" b="2849"/>
          <a:stretch/>
        </p:blipFill>
        <p:spPr>
          <a:xfrm>
            <a:off x="9033751" y="333588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73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-107950" y="1335087"/>
          <a:ext cx="11461750" cy="502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83127" y="49710"/>
            <a:ext cx="1028930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4000" b="1" dirty="0">
                <a:latin typeface="+mj-lt"/>
                <a:ea typeface="+mj-ea"/>
                <a:cs typeface="+mj-cs"/>
              </a:rPr>
              <a:t>Felkészülés a 2023-as indulásra</a:t>
            </a:r>
          </a:p>
        </p:txBody>
      </p:sp>
    </p:spTree>
    <p:extLst>
      <p:ext uri="{BB962C8B-B14F-4D97-AF65-F5344CB8AC3E}">
        <p14:creationId xmlns:p14="http://schemas.microsoft.com/office/powerpoint/2010/main" val="503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1231900"/>
            <a:ext cx="401570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8695"/>
            <a:ext cx="10429555" cy="1339702"/>
          </a:xfrm>
        </p:spPr>
        <p:txBody>
          <a:bodyPr>
            <a:normAutofit/>
          </a:bodyPr>
          <a:lstStyle/>
          <a:p>
            <a:r>
              <a:rPr lang="hu-HU" sz="3600" dirty="0"/>
              <a:t>Új KAP (2023-2027) erősödő zöld elvárásokkal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506" y="1105814"/>
            <a:ext cx="11504429" cy="55760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Új KAP célok</a:t>
            </a:r>
            <a:r>
              <a:rPr lang="hu-HU" sz="2600" b="1" dirty="0"/>
              <a:t> 9+1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1. Tisztességes bevételek a mezőgazdaságban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2. Ágazat versenyképességének növelése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3. Kiegyensúlyozottabb erőviszonyok az élelmiszerláncban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4. Éghajlatváltozással kapcsolatos intézkedések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5. Természeti erőforrások fenntartható használata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6. Tájak és a biológiai sokféleség megőrzése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7. Generációs megújulás támogatása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8. Vidéki térségek gazdasági élénkítése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9. Élelmiszer-minőség és az egészség védelme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Átfogó célkitűzés: tudásátadás, innováció, </a:t>
            </a:r>
            <a:r>
              <a:rPr lang="hu-HU" sz="2600" b="1" dirty="0" err="1"/>
              <a:t>digitalizáció</a:t>
            </a:r>
            <a:endParaRPr lang="hu-HU" sz="2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b="1" dirty="0"/>
              <a:t>Zöld Megállapodás KAP kapcsolódása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Farm2Fork stratégia és a </a:t>
            </a:r>
            <a:r>
              <a:rPr lang="hu-HU" sz="2600" dirty="0" err="1"/>
              <a:t>Biodiverzitás</a:t>
            </a:r>
            <a:r>
              <a:rPr lang="hu-HU" sz="2600" dirty="0"/>
              <a:t> stratégia</a:t>
            </a:r>
          </a:p>
        </p:txBody>
      </p:sp>
      <p:sp>
        <p:nvSpPr>
          <p:cNvPr id="4" name="AutoShape 4" descr="Képtalálatok a következőre: zöld megállapod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1516827"/>
            <a:ext cx="458498" cy="3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80"/>
    </mc:Choice>
    <mc:Fallback xmlns="">
      <p:transition spd="slow" advClick="0" advTm="6278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448" y="145912"/>
            <a:ext cx="10515600" cy="1516634"/>
          </a:xfrm>
        </p:spPr>
        <p:txBody>
          <a:bodyPr>
            <a:normAutofit/>
          </a:bodyPr>
          <a:lstStyle/>
          <a:p>
            <a:r>
              <a:rPr lang="hu-HU" sz="4000" dirty="0" smtClean="0"/>
              <a:t>Várható rendeletek, kérelembeadás (1)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következő, I. pillért érintő rendeletek megjelenése március 2. felében várható:</a:t>
            </a:r>
          </a:p>
          <a:p>
            <a:pPr algn="just">
              <a:buFontTx/>
              <a:buChar char="-"/>
            </a:pPr>
            <a:r>
              <a:rPr lang="hu-HU" sz="3000" b="1" dirty="0" smtClean="0"/>
              <a:t>Egységes Kérelem rendelet </a:t>
            </a:r>
            <a:r>
              <a:rPr lang="hu-HU" sz="3000" dirty="0" smtClean="0"/>
              <a:t>– horizontális rendelet - a beadásra, a kapcsolattartásra koncentrál és tartalmazza az ellenőrzésre, szankcionálásra vonatkozó szabályokat is.</a:t>
            </a:r>
          </a:p>
          <a:p>
            <a:pPr algn="just">
              <a:buFontTx/>
              <a:buChar char="-"/>
            </a:pPr>
            <a:r>
              <a:rPr lang="hu-HU" sz="3000" dirty="0" smtClean="0"/>
              <a:t>Aktív gazda rendelet – a kritériumokat és jogi személyek esetében az aktív termelő lét bizonyíthatóságát tartalmazza.</a:t>
            </a:r>
          </a:p>
          <a:p>
            <a:pPr algn="just">
              <a:buFontTx/>
              <a:buChar char="-"/>
            </a:pPr>
            <a:r>
              <a:rPr lang="hu-HU" sz="3000" dirty="0" smtClean="0"/>
              <a:t>Az alaptámogatásról, újra elosztó támogatásról és az átmeneti nemzeti támogatásokról szóló rendelet.</a:t>
            </a:r>
            <a:endParaRPr lang="hu-HU" sz="3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00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solidFill>
                  <a:prstClr val="black"/>
                </a:solidFill>
              </a:rPr>
              <a:t>Várható rendeletek, kérelembeadás </a:t>
            </a:r>
            <a:r>
              <a:rPr lang="hu-HU" sz="4000" dirty="0" smtClean="0">
                <a:solidFill>
                  <a:prstClr val="black"/>
                </a:solidFill>
              </a:rPr>
              <a:t>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u-HU" dirty="0" smtClean="0"/>
              <a:t>Termeléshez kötött támogatásokról szóló rendelet – minden egyes jogcímnél tartalmazza a teljesítési követelményeket.</a:t>
            </a:r>
          </a:p>
          <a:p>
            <a:pPr>
              <a:buFontTx/>
              <a:buChar char="-"/>
            </a:pPr>
            <a:r>
              <a:rPr lang="hu-HU" dirty="0" smtClean="0"/>
              <a:t>Fiatal gazda rendelet – szól az új feltételekről, követelményekről és szabályozza az úgynevezett „átmeneti” fiatal gazdákra vonatkozó előírásokat.</a:t>
            </a:r>
          </a:p>
          <a:p>
            <a:pPr>
              <a:buFontTx/>
              <a:buChar char="-"/>
            </a:pPr>
            <a:r>
              <a:rPr lang="hu-HU" dirty="0" smtClean="0"/>
              <a:t>Agár-ökológia programról (AÖP) szóló rendelet – részletesen bemutatja milyen lehetőségek közül választhat a termelő a programban való részvételhez. </a:t>
            </a:r>
          </a:p>
          <a:p>
            <a:pPr>
              <a:buFontTx/>
              <a:buChar char="-"/>
            </a:pPr>
            <a:r>
              <a:rPr lang="hu-HU" dirty="0" smtClean="0"/>
              <a:t>Feltételesség rendelet – bemutatja azokat a szabályokat, amelyek alapfeltételek ahhoz, hogy a termelő az I. pilléres támogatásokból részesüljön.</a:t>
            </a:r>
          </a:p>
          <a:p>
            <a:pPr>
              <a:buFontTx/>
              <a:buChar char="-"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0840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solidFill>
                  <a:prstClr val="black"/>
                </a:solidFill>
              </a:rPr>
              <a:t>Várható rendeletek, </a:t>
            </a:r>
            <a:r>
              <a:rPr lang="hu-HU" sz="4000" dirty="0" smtClean="0">
                <a:solidFill>
                  <a:prstClr val="black"/>
                </a:solidFill>
              </a:rPr>
              <a:t>kérelembeadás (3)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7250" y="1530350"/>
            <a:ext cx="10515600" cy="4527550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Egységes Kérelem </a:t>
            </a:r>
            <a:r>
              <a:rPr lang="hu-HU" dirty="0" smtClean="0"/>
              <a:t>– </a:t>
            </a:r>
            <a:r>
              <a:rPr lang="hu-HU" b="1" dirty="0" smtClean="0"/>
              <a:t>újdonságok</a:t>
            </a:r>
          </a:p>
          <a:p>
            <a:r>
              <a:rPr lang="hu-HU" dirty="0" smtClean="0"/>
              <a:t>A </a:t>
            </a:r>
            <a:r>
              <a:rPr lang="hu-HU" dirty="0"/>
              <a:t>Kincstár elektronikus igénylő felületén a </a:t>
            </a:r>
            <a:r>
              <a:rPr lang="hu-HU" b="1" dirty="0" smtClean="0"/>
              <a:t>tavaly </a:t>
            </a:r>
            <a:r>
              <a:rPr lang="hu-HU" b="1" dirty="0"/>
              <a:t>igényelt terület megjelenik, segítve ezzel a kitöltést</a:t>
            </a:r>
            <a:r>
              <a:rPr lang="hu-HU" dirty="0"/>
              <a:t>, így ott csak a változásokat kell átvezetni. </a:t>
            </a:r>
            <a:endParaRPr lang="hu-HU" dirty="0" smtClean="0"/>
          </a:p>
          <a:p>
            <a:r>
              <a:rPr lang="hu-HU" dirty="0" smtClean="0"/>
              <a:t>Újdonság</a:t>
            </a:r>
            <a:r>
              <a:rPr lang="hu-HU" dirty="0"/>
              <a:t>, hogy </a:t>
            </a:r>
            <a:r>
              <a:rPr lang="hu-HU" b="1" dirty="0"/>
              <a:t>az alaptámogatásra már 2023-ban működik a </a:t>
            </a:r>
            <a:r>
              <a:rPr lang="hu-HU" b="1" smtClean="0"/>
              <a:t>Területi Monitoring Rendszer </a:t>
            </a:r>
            <a:r>
              <a:rPr lang="hu-HU" b="1" dirty="0"/>
              <a:t>(TMR)</a:t>
            </a:r>
            <a:r>
              <a:rPr lang="hu-HU" dirty="0"/>
              <a:t>. A klasszikus előzetes ellenőrzés megmarad, ennek keretében a Kincstár elektronikus úton a javítható hibákra hívja fel a termelők figyelmét.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/>
              <a:t>TMR segítségével egészen szeptember 30-ig tudnak üzenetet küldeni a gazdálkodóknak</a:t>
            </a:r>
            <a:r>
              <a:rPr lang="hu-HU" dirty="0"/>
              <a:t> arra vonatkozóan, hogy hol, miben kellene pontosítani kérelmüket, hogy a szankciókat elkerülhessék.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380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Várható rendeletek, kérelembeadás </a:t>
            </a:r>
            <a:r>
              <a:rPr lang="hu-HU" dirty="0" smtClean="0"/>
              <a:t>(4)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1525" y="1514475"/>
            <a:ext cx="10515600" cy="49577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Az </a:t>
            </a:r>
            <a:r>
              <a:rPr lang="hu-HU" dirty="0"/>
              <a:t>állatalapú kérelmek </a:t>
            </a:r>
            <a:r>
              <a:rPr lang="hu-HU" b="1" dirty="0"/>
              <a:t>„megszemélyesített” kérelmek </a:t>
            </a:r>
            <a:r>
              <a:rPr lang="hu-HU" dirty="0"/>
              <a:t>lesznek, vagyis a jogcím szerint jogosult </a:t>
            </a:r>
            <a:r>
              <a:rPr lang="hu-HU" dirty="0" smtClean="0"/>
              <a:t>állatok </a:t>
            </a:r>
            <a:r>
              <a:rPr lang="hu-HU" dirty="0"/>
              <a:t>a NÉBIH adatbázisából már fel lesznek töltve a kitöltő felületre.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termelőnek ezt ellenőriznie kell, de akár vissza is vonhat állatot vagy éppen hozzáadhat, ha közvetlenül előzőleg került a tenyészetébe új, jogosult állat. </a:t>
            </a:r>
            <a:endParaRPr lang="hu-HU" dirty="0" smtClean="0"/>
          </a:p>
          <a:p>
            <a:r>
              <a:rPr lang="hu-HU" dirty="0" smtClean="0"/>
              <a:t>Ha </a:t>
            </a:r>
            <a:r>
              <a:rPr lang="hu-HU" dirty="0"/>
              <a:t>egy állat a birtokon tartási idő alatt például elhullik és ez a NÉBIH adatbázisába feltöltésre kerül, akkor erre az állatra vonatkozóan a kérelem automatikusan visszavonásra kerül. Ezzel elkerülhetőek a figyelmetlenségből fakadó túligénylések miatti szankciók</a:t>
            </a:r>
            <a:r>
              <a:rPr lang="hu-HU" dirty="0" smtClean="0"/>
              <a:t>.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A rendeletek megjelenéséig is kísérjék figyelemmel a minisztérium, a NAK és a MÁK honlapján megjelenő tájékoztatókat!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0646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16" y="1365618"/>
            <a:ext cx="4810674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365619"/>
            <a:ext cx="6276753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24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KAP Stratégiai Terv elfogadásának lépései</a:t>
            </a:r>
            <a:endParaRPr lang="hu-HU" sz="4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935566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400" smtClean="0"/>
              <a:pPr/>
              <a:t>3</a:t>
            </a:fld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822190"/>
              </p:ext>
            </p:extLst>
          </p:nvPr>
        </p:nvGraphicFramePr>
        <p:xfrm>
          <a:off x="211666" y="1371600"/>
          <a:ext cx="11618386" cy="481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197"/>
                <a:gridCol w="8358189"/>
              </a:tblGrid>
              <a:tr h="732518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Időpont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Mérföldkő</a:t>
                      </a:r>
                      <a:endParaRPr lang="hu-HU" sz="2800" dirty="0"/>
                    </a:p>
                  </a:txBody>
                  <a:tcPr anchor="ctr"/>
                </a:tc>
              </a:tr>
              <a:tr h="73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u-HU" sz="2200" dirty="0" smtClean="0"/>
                        <a:t>2021.12.30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A hazai KAP Stratégiai Terv benyújtása.</a:t>
                      </a:r>
                      <a:endParaRPr lang="hu-HU" sz="2200" dirty="0"/>
                    </a:p>
                  </a:txBody>
                  <a:tcPr/>
                </a:tc>
              </a:tr>
              <a:tr h="732518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2022.01-03.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KAP Stratégiai Tervek </a:t>
                      </a:r>
                      <a:r>
                        <a:rPr lang="hu-H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bizottsági</a:t>
                      </a:r>
                      <a:r>
                        <a:rPr lang="hu-HU" sz="2200" dirty="0" smtClean="0"/>
                        <a:t> értékelése.</a:t>
                      </a:r>
                      <a:endParaRPr lang="hu-HU" sz="2200" dirty="0"/>
                    </a:p>
                  </a:txBody>
                  <a:tcPr/>
                </a:tc>
              </a:tr>
              <a:tr h="732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2022.04.04.</a:t>
                      </a:r>
                    </a:p>
                    <a:p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200" dirty="0" smtClean="0"/>
                        <a:t>A magyar KAP Stratégiai Terv értékelése egy 424 megállapítást tartalmazó levél megküldésével zárult (</a:t>
                      </a:r>
                      <a:r>
                        <a:rPr lang="hu-HU" sz="2200" i="1" dirty="0" err="1" smtClean="0"/>
                        <a:t>Observation</a:t>
                      </a:r>
                      <a:r>
                        <a:rPr lang="hu-HU" sz="2200" i="1" dirty="0" smtClean="0"/>
                        <a:t> </a:t>
                      </a:r>
                      <a:r>
                        <a:rPr lang="hu-HU" sz="2200" i="1" dirty="0" err="1" smtClean="0"/>
                        <a:t>Letter</a:t>
                      </a:r>
                      <a:r>
                        <a:rPr lang="hu-HU" sz="2200" dirty="0" smtClean="0"/>
                        <a:t>).</a:t>
                      </a:r>
                      <a:endParaRPr lang="hu-HU" sz="2200" dirty="0"/>
                    </a:p>
                  </a:txBody>
                  <a:tcPr/>
                </a:tc>
              </a:tr>
              <a:tr h="732518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2022.04-10.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200" dirty="0" smtClean="0"/>
                        <a:t>KAP Stratégiai Tervek tárgyalása a tagállamokkal. A magyar KAP ST tárgyalása során 27 szakértői, 3 államtitkári és 2 miniszteri találkozóra</a:t>
                      </a:r>
                      <a:r>
                        <a:rPr lang="hu-HU" sz="2200" baseline="0" dirty="0" smtClean="0"/>
                        <a:t> került sor</a:t>
                      </a:r>
                      <a:r>
                        <a:rPr lang="hu-HU" sz="2200" dirty="0" smtClean="0"/>
                        <a:t>.</a:t>
                      </a:r>
                      <a:endParaRPr lang="hu-HU" sz="2200" dirty="0"/>
                    </a:p>
                  </a:txBody>
                  <a:tcPr/>
                </a:tc>
              </a:tr>
              <a:tr h="732518">
                <a:tc>
                  <a:txBody>
                    <a:bodyPr/>
                    <a:lstStyle/>
                    <a:p>
                      <a:r>
                        <a:rPr lang="hu-HU" sz="2200" b="1" dirty="0" smtClean="0">
                          <a:solidFill>
                            <a:srgbClr val="FF0000"/>
                          </a:solidFill>
                        </a:rPr>
                        <a:t>2022.11.07.</a:t>
                      </a:r>
                      <a:endParaRPr lang="hu-HU" sz="2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 magyar a 13. elfogadott KAP ST az Európai Unióban </a:t>
                      </a:r>
                      <a:r>
                        <a:rPr lang="hu-HU" sz="22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(korábban: FR, ES, PT, PL, DK, IE, FI, LU, AT, EE, HR, LV</a:t>
                      </a:r>
                      <a:r>
                        <a:rPr lang="hu-HU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2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932" y="1"/>
            <a:ext cx="11671695" cy="1333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Új KAP Stratégiai Terv </a:t>
            </a:r>
            <a:r>
              <a:rPr lang="hu-HU" sz="4000" dirty="0" smtClean="0"/>
              <a:t>beavatkozás típusai </a:t>
            </a:r>
            <a:r>
              <a:rPr lang="hu-HU" sz="4000" dirty="0"/>
              <a:t>(2023-2027)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900474"/>
              </p:ext>
            </p:extLst>
          </p:nvPr>
        </p:nvGraphicFramePr>
        <p:xfrm>
          <a:off x="297711" y="1137684"/>
          <a:ext cx="11451265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12385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1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8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  <p:sp>
        <p:nvSpPr>
          <p:cNvPr id="9" name="Ellipszis 8"/>
          <p:cNvSpPr/>
          <p:nvPr/>
        </p:nvSpPr>
        <p:spPr>
          <a:xfrm>
            <a:off x="286727" y="996416"/>
            <a:ext cx="5115590" cy="48617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4324" y="1656481"/>
            <a:ext cx="1170622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31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14484"/>
              </p:ext>
            </p:extLst>
          </p:nvPr>
        </p:nvGraphicFramePr>
        <p:xfrm>
          <a:off x="314324" y="1279540"/>
          <a:ext cx="11527906" cy="47960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3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49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7182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hu-HU" sz="2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SAPS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Alaptámogatás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Zöldítés</a:t>
                      </a:r>
                      <a:endParaRPr lang="hu-HU" sz="2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err="1" smtClean="0"/>
                        <a:t>Agro-ökológiai</a:t>
                      </a:r>
                      <a:r>
                        <a:rPr lang="hu-HU" sz="2100" dirty="0" smtClean="0"/>
                        <a:t> program (AÖP) (önkéntes)</a:t>
                      </a:r>
                      <a:endParaRPr lang="hu-HU" sz="21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Fiatal gazda 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Fiatal gazda 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952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Termeléshez kötött támogatás</a:t>
                      </a:r>
                      <a:endParaRPr lang="hu-HU" sz="21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Termeléshez kötött támogatás</a:t>
                      </a:r>
                      <a:endParaRPr lang="hu-HU" sz="21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VAGY Kistermelői támogatás</a:t>
                      </a:r>
                      <a:endParaRPr lang="hu-HU" sz="210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strike="sngStrike" dirty="0" smtClean="0"/>
                        <a:t>Kistermelői támogatás</a:t>
                      </a:r>
                      <a:endParaRPr lang="hu-HU" sz="2100" i="1" strike="sngStrik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endParaRPr lang="hu-HU" sz="210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strike="noStrike" dirty="0" err="1" smtClean="0"/>
                        <a:t>Redisztributív</a:t>
                      </a:r>
                      <a:r>
                        <a:rPr lang="hu-HU" sz="2100" strike="noStrike" dirty="0" smtClean="0"/>
                        <a:t> támogatás</a:t>
                      </a:r>
                      <a:endParaRPr lang="hu-HU" sz="2100" i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017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Átmeneti</a:t>
                      </a:r>
                      <a:r>
                        <a:rPr lang="hu-HU" sz="2100" baseline="0" dirty="0" smtClean="0"/>
                        <a:t> nemzeti támogatás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Átmeneti</a:t>
                      </a:r>
                      <a:r>
                        <a:rPr lang="hu-HU" sz="2100" baseline="0" dirty="0" smtClean="0"/>
                        <a:t> nemzeti támogatás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Jobbra nyíl 7"/>
          <p:cNvSpPr/>
          <p:nvPr/>
        </p:nvSpPr>
        <p:spPr>
          <a:xfrm>
            <a:off x="4419601" y="3209925"/>
            <a:ext cx="2009774" cy="93530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Google Shape;471;p4"/>
          <p:cNvSpPr txBox="1">
            <a:spLocks noGrp="1"/>
          </p:cNvSpPr>
          <p:nvPr>
            <p:ph type="title"/>
          </p:nvPr>
        </p:nvSpPr>
        <p:spPr>
          <a:xfrm>
            <a:off x="314324" y="303963"/>
            <a:ext cx="10769048" cy="8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91425" rIns="0" bIns="91425" anchor="ctr" anchorCtr="0">
            <a:noAutofit/>
          </a:bodyPr>
          <a:lstStyle/>
          <a:p>
            <a:pPr>
              <a:defRPr/>
            </a:pPr>
            <a:r>
              <a:rPr lang="hu-HU" sz="3600" dirty="0" smtClean="0"/>
              <a:t>Új KAP (2023-2027) I. pillér közvetlen támogatások</a:t>
            </a:r>
            <a:endParaRPr lang="hu-HU" sz="3600" u="sng" dirty="0"/>
          </a:p>
        </p:txBody>
      </p:sp>
    </p:spTree>
    <p:extLst>
      <p:ext uri="{BB962C8B-B14F-4D97-AF65-F5344CB8AC3E}">
        <p14:creationId xmlns:p14="http://schemas.microsoft.com/office/powerpoint/2010/main" val="2521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4324" y="1656481"/>
            <a:ext cx="1170622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3100" dirty="0"/>
          </a:p>
        </p:txBody>
      </p:sp>
      <p:sp>
        <p:nvSpPr>
          <p:cNvPr id="10" name="Google Shape;471;p4"/>
          <p:cNvSpPr txBox="1">
            <a:spLocks noGrp="1"/>
          </p:cNvSpPr>
          <p:nvPr>
            <p:ph type="title"/>
          </p:nvPr>
        </p:nvSpPr>
        <p:spPr>
          <a:xfrm>
            <a:off x="314324" y="303963"/>
            <a:ext cx="10769048" cy="8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91425" rIns="0" bIns="91425" anchor="ctr" anchorCtr="0">
            <a:noAutofit/>
          </a:bodyPr>
          <a:lstStyle/>
          <a:p>
            <a:pPr>
              <a:defRPr/>
            </a:pPr>
            <a:r>
              <a:rPr lang="hu-HU" sz="3600" dirty="0" smtClean="0"/>
              <a:t>Új KAP (2023-2027) I. pillér közvetlen támogatások</a:t>
            </a:r>
            <a:endParaRPr lang="hu-HU" sz="3600" u="sng" dirty="0"/>
          </a:p>
        </p:txBody>
      </p:sp>
      <p:pic>
        <p:nvPicPr>
          <p:cNvPr id="1026" name="Diagram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46" y="1113347"/>
            <a:ext cx="9713281" cy="53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278255" y="1394871"/>
            <a:ext cx="342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1 347,4 millió EUR/év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5060"/>
            <a:ext cx="10515600" cy="1325563"/>
          </a:xfrm>
        </p:spPr>
        <p:txBody>
          <a:bodyPr>
            <a:normAutofit/>
          </a:bodyPr>
          <a:lstStyle/>
          <a:p>
            <a:r>
              <a:rPr lang="hu-HU" b="0" dirty="0" smtClean="0">
                <a:latin typeface="+mn-lt"/>
              </a:rPr>
              <a:t>Aktív </a:t>
            </a:r>
            <a:r>
              <a:rPr lang="hu-HU" b="0" dirty="0">
                <a:latin typeface="+mn-lt"/>
              </a:rPr>
              <a:t>gazda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67" y="1301052"/>
            <a:ext cx="11749424" cy="53557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u="sng" dirty="0" smtClean="0"/>
              <a:t>Cél</a:t>
            </a:r>
            <a:r>
              <a:rPr lang="hu-HU" dirty="0" smtClean="0"/>
              <a:t>: kiszűrni azokat, akik a minimális </a:t>
            </a:r>
            <a:r>
              <a:rPr lang="hu-HU" dirty="0"/>
              <a:t>szintű mezőgazdasági tevékenységet sem </a:t>
            </a:r>
            <a:r>
              <a:rPr lang="hu-HU" dirty="0" smtClean="0"/>
              <a:t>végeznek.</a:t>
            </a:r>
          </a:p>
          <a:p>
            <a:pPr algn="just"/>
            <a:r>
              <a:rPr lang="hu-HU" dirty="0" smtClean="0"/>
              <a:t>Automatikusan aktív gazdának minősülnek:</a:t>
            </a:r>
          </a:p>
          <a:p>
            <a:pPr lvl="1" algn="just"/>
            <a:r>
              <a:rPr lang="hu-HU" sz="2800" dirty="0" smtClean="0"/>
              <a:t>a </a:t>
            </a:r>
            <a:r>
              <a:rPr lang="hu-HU" sz="2800" b="1" dirty="0"/>
              <a:t>természetes </a:t>
            </a:r>
            <a:r>
              <a:rPr lang="hu-HU" sz="2800" b="1" dirty="0" smtClean="0"/>
              <a:t>személyek</a:t>
            </a:r>
            <a:r>
              <a:rPr lang="hu-HU" sz="2800" dirty="0" smtClean="0"/>
              <a:t>;</a:t>
            </a:r>
            <a:endParaRPr lang="hu-HU" sz="2800" dirty="0"/>
          </a:p>
          <a:p>
            <a:pPr lvl="1" algn="just"/>
            <a:r>
              <a:rPr lang="hu-HU" sz="2800" dirty="0"/>
              <a:t>a legalább 10 hektár mezőgazdasági területtel </a:t>
            </a:r>
            <a:r>
              <a:rPr lang="hu-HU" sz="2800" dirty="0" smtClean="0"/>
              <a:t>rendelkező </a:t>
            </a:r>
            <a:r>
              <a:rPr lang="hu-HU" sz="2800" b="1" dirty="0" smtClean="0"/>
              <a:t>jogi személyek</a:t>
            </a:r>
            <a:r>
              <a:rPr lang="hu-HU" sz="2800" dirty="0" smtClean="0"/>
              <a:t>;</a:t>
            </a:r>
          </a:p>
          <a:p>
            <a:pPr lvl="1" algn="just"/>
            <a:r>
              <a:rPr lang="hu-HU" sz="2800" dirty="0" smtClean="0"/>
              <a:t>a 10 </a:t>
            </a:r>
            <a:r>
              <a:rPr lang="hu-HU" sz="2800" dirty="0"/>
              <a:t>hektárnál alacsonyabb mezőgazdasági területtel rendelkező jogi </a:t>
            </a:r>
            <a:r>
              <a:rPr lang="hu-HU" sz="2800" dirty="0" smtClean="0"/>
              <a:t>személyek, amennyiben az </a:t>
            </a:r>
            <a:r>
              <a:rPr lang="hu-HU" sz="2800" dirty="0"/>
              <a:t>élelmiszerlánc-felügyeleti információs rendszerben (FELIR</a:t>
            </a:r>
            <a:r>
              <a:rPr lang="hu-HU" sz="2800" dirty="0" smtClean="0"/>
              <a:t>), </a:t>
            </a:r>
            <a:r>
              <a:rPr lang="hu-HU" sz="2800" dirty="0"/>
              <a:t>mint mezőgazdasági tevékenységet végző szervezet </a:t>
            </a:r>
            <a:r>
              <a:rPr lang="hu-HU" sz="2800" dirty="0" smtClean="0"/>
              <a:t>nyilvántartásba vételre került;</a:t>
            </a:r>
            <a:endParaRPr lang="hu-HU" sz="2800" dirty="0"/>
          </a:p>
          <a:p>
            <a:pPr lvl="1" algn="just"/>
            <a:r>
              <a:rPr lang="hu-HU" sz="2800" b="1" dirty="0" smtClean="0"/>
              <a:t>négy </a:t>
            </a:r>
            <a:r>
              <a:rPr lang="hu-HU" sz="2800" b="1" dirty="0"/>
              <a:t>speciális működési </a:t>
            </a:r>
            <a:r>
              <a:rPr lang="hu-HU" sz="2800" b="1" dirty="0" smtClean="0"/>
              <a:t>forma</a:t>
            </a:r>
            <a:r>
              <a:rPr lang="hu-HU" sz="2800" dirty="0" smtClean="0"/>
              <a:t>: egyházak</a:t>
            </a:r>
            <a:r>
              <a:rPr lang="hu-HU" sz="2800" dirty="0"/>
              <a:t>, önkormányzatok, oktatási intézmények és a mezőgazdasághoz köthető non-profit </a:t>
            </a:r>
            <a:r>
              <a:rPr lang="hu-HU" sz="2800" dirty="0" smtClean="0"/>
              <a:t>szervezetek</a:t>
            </a:r>
            <a:r>
              <a:rPr lang="hu-HU" sz="2800" dirty="0"/>
              <a:t> (</a:t>
            </a:r>
            <a:r>
              <a:rPr lang="hu-HU" sz="2800" i="1" dirty="0"/>
              <a:t>„pozitív lista</a:t>
            </a:r>
            <a:r>
              <a:rPr lang="hu-HU" sz="2800" i="1" dirty="0" smtClean="0"/>
              <a:t>”</a:t>
            </a:r>
            <a:r>
              <a:rPr lang="hu-HU" sz="2800" dirty="0" smtClean="0"/>
              <a:t>).</a:t>
            </a:r>
            <a:endParaRPr lang="hu-HU" sz="2800" dirty="0"/>
          </a:p>
          <a:p>
            <a:pPr algn="just"/>
            <a:r>
              <a:rPr lang="hu-HU" dirty="0"/>
              <a:t>Ha egy jogi személy a fenti lépések után sem tekinthető aktív mezőgazdasági termelőnek, </a:t>
            </a:r>
            <a:r>
              <a:rPr lang="hu-HU" b="1" dirty="0" smtClean="0"/>
              <a:t>bizonyíthatja</a:t>
            </a:r>
            <a:r>
              <a:rPr lang="hu-HU" dirty="0" smtClean="0"/>
              <a:t> minimális szintű mezőgazdasági tevékenységét (az </a:t>
            </a:r>
            <a:r>
              <a:rPr lang="hu-HU" dirty="0"/>
              <a:t>előző évi mezőgazdasági árbevétele meghaladja az előző évi éves nettó minimál bér </a:t>
            </a:r>
            <a:r>
              <a:rPr lang="hu-HU" dirty="0" smtClean="0"/>
              <a:t>felét).</a:t>
            </a:r>
            <a:endParaRPr lang="hu-HU" dirty="0"/>
          </a:p>
          <a:p>
            <a:pPr lvl="0" algn="just"/>
            <a:r>
              <a:rPr lang="hu-HU" dirty="0"/>
              <a:t>A korábban alkalmazott </a:t>
            </a:r>
            <a:r>
              <a:rPr lang="hu-HU" b="1" dirty="0"/>
              <a:t>negatív lista megszűnik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5" name="Google Shape;427;p2">
            <a:extLst>
              <a:ext uri="{FF2B5EF4-FFF2-40B4-BE49-F238E27FC236}">
                <a16:creationId xmlns="" xmlns:a16="http://schemas.microsoft.com/office/drawing/2014/main" id="{7FD0A36D-8588-F98E-AA86-39D9035382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199" t="4590" r="3507" b="2849"/>
          <a:stretch/>
        </p:blipFill>
        <p:spPr>
          <a:xfrm>
            <a:off x="8476458" y="375819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135" y="1173018"/>
            <a:ext cx="11797800" cy="52277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Uniós rendelet ad rá lehetőséget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HMKÁ előírások, AÖP, Natura 2000 előírások, területpihentetés, stb. miatt </a:t>
            </a:r>
            <a:r>
              <a:rPr lang="hu-HU" sz="2400" b="1" dirty="0" smtClean="0"/>
              <a:t>a „régi” alapfogalomnak nem megfelelő</a:t>
            </a:r>
            <a:r>
              <a:rPr lang="hu-HU" sz="2400" dirty="0" smtClean="0"/>
              <a:t>, </a:t>
            </a:r>
            <a:r>
              <a:rPr lang="hu-HU" sz="2400" b="1" dirty="0" smtClean="0"/>
              <a:t>de értékes területek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Hazai megközelítés: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hu-HU" dirty="0"/>
              <a:t>Jelenleg nem támogatott, de </a:t>
            </a:r>
            <a:r>
              <a:rPr lang="hu-HU" dirty="0" err="1"/>
              <a:t>agro-ökológiai</a:t>
            </a:r>
            <a:r>
              <a:rPr lang="hu-HU" dirty="0"/>
              <a:t> szempontból értékes biotópok (vizenyős területek, fasorok, stb.) bevonása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hu-HU" dirty="0"/>
              <a:t>Jelenleg támogatott területen új </a:t>
            </a:r>
            <a:r>
              <a:rPr lang="hu-HU" dirty="0" err="1"/>
              <a:t>agro-ökológiai</a:t>
            </a:r>
            <a:r>
              <a:rPr lang="hu-HU" dirty="0"/>
              <a:t> területek létrehozása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b="1" dirty="0" smtClean="0"/>
              <a:t>Jogszerű földhasználat!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S</a:t>
            </a:r>
            <a:r>
              <a:rPr lang="es-ES_tradnl" sz="2400" dirty="0" smtClean="0"/>
              <a:t>egíti az </a:t>
            </a:r>
            <a:r>
              <a:rPr lang="hu-HU" sz="2400" dirty="0" smtClean="0"/>
              <a:t>ú</a:t>
            </a:r>
            <a:r>
              <a:rPr lang="es-ES_tradnl" sz="2400" dirty="0" smtClean="0"/>
              <a:t>j </a:t>
            </a:r>
            <a:r>
              <a:rPr lang="hu-HU" sz="2400" dirty="0" smtClean="0"/>
              <a:t>z</a:t>
            </a:r>
            <a:r>
              <a:rPr lang="es-ES_tradnl" sz="2400" dirty="0" smtClean="0"/>
              <a:t>öld </a:t>
            </a:r>
            <a:r>
              <a:rPr lang="hu-HU" sz="2400" dirty="0" smtClean="0"/>
              <a:t>elvárásoknak való megfelelésben is.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A </a:t>
            </a:r>
            <a:r>
              <a:rPr lang="es-ES_tradnl" sz="2400" dirty="0" err="1"/>
              <a:t>gazdáknak</a:t>
            </a:r>
            <a:r>
              <a:rPr lang="es-ES_tradnl" sz="2400" dirty="0"/>
              <a:t> </a:t>
            </a:r>
            <a:r>
              <a:rPr lang="es-ES_tradnl" sz="2400" dirty="0" err="1"/>
              <a:t>nem</a:t>
            </a:r>
            <a:r>
              <a:rPr lang="es-ES_tradnl" sz="2400" dirty="0"/>
              <a:t> </a:t>
            </a:r>
            <a:r>
              <a:rPr lang="es-ES_tradnl" sz="2400" dirty="0" err="1"/>
              <a:t>lesz</a:t>
            </a:r>
            <a:r>
              <a:rPr lang="es-ES_tradnl" sz="2400" dirty="0"/>
              <a:t> </a:t>
            </a:r>
            <a:r>
              <a:rPr lang="es-ES_tradnl" sz="2400" dirty="0" err="1"/>
              <a:t>érdekük</a:t>
            </a:r>
            <a:r>
              <a:rPr lang="es-ES_tradnl" sz="2400" dirty="0"/>
              <a:t> </a:t>
            </a:r>
            <a:r>
              <a:rPr lang="es-ES_tradnl" sz="2400" dirty="0" err="1"/>
              <a:t>ezeket</a:t>
            </a:r>
            <a:r>
              <a:rPr lang="es-ES_tradnl" sz="2400" dirty="0"/>
              <a:t> </a:t>
            </a:r>
            <a:r>
              <a:rPr lang="hu-HU" sz="2400" dirty="0" smtClean="0"/>
              <a:t>a területeket </a:t>
            </a:r>
            <a:r>
              <a:rPr lang="es-ES_tradnl" sz="2400" dirty="0" smtClean="0"/>
              <a:t>szántóvá </a:t>
            </a:r>
            <a:r>
              <a:rPr lang="es-ES_tradnl" sz="2400" dirty="0"/>
              <a:t>alakítani, illetve új területeken alakulhatnak ki tájképi, nem termelő </a:t>
            </a:r>
            <a:r>
              <a:rPr lang="es-ES_tradnl" sz="2400" dirty="0" smtClean="0"/>
              <a:t>elemek</a:t>
            </a:r>
            <a:r>
              <a:rPr lang="hu-HU" sz="2400" dirty="0" smtClean="0"/>
              <a:t> (vízmegtartás és talajkímélés)</a:t>
            </a:r>
            <a:r>
              <a:rPr lang="es-ES_tradnl" sz="2400" dirty="0" smtClean="0"/>
              <a:t>. 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/>
              <a:t>A felszínborítási adatbázisok alapján, figyelembe véve a tulajdonosi, illetve földhasználati jogosultságok heterogenitását is, a várható </a:t>
            </a:r>
            <a:r>
              <a:rPr lang="es-ES_tradnl" sz="2400" dirty="0" smtClean="0"/>
              <a:t>területnövek</a:t>
            </a:r>
            <a:r>
              <a:rPr lang="hu-HU" sz="2400" dirty="0" err="1" smtClean="0"/>
              <a:t>edés</a:t>
            </a:r>
            <a:r>
              <a:rPr lang="es-ES_tradnl" sz="2400" dirty="0" smtClean="0"/>
              <a:t> </a:t>
            </a:r>
            <a:r>
              <a:rPr lang="es-ES_tradnl" sz="2400" dirty="0"/>
              <a:t>100.000 </a:t>
            </a:r>
            <a:r>
              <a:rPr lang="es-ES_tradnl" sz="2400" dirty="0" smtClean="0"/>
              <a:t>h</a:t>
            </a:r>
            <a:r>
              <a:rPr lang="hu-HU" sz="2400" dirty="0" err="1" smtClean="0"/>
              <a:t>ektár</a:t>
            </a:r>
            <a:r>
              <a:rPr lang="es-ES_tradnl" sz="2400" dirty="0" smtClean="0"/>
              <a:t> </a:t>
            </a:r>
            <a:r>
              <a:rPr lang="es-ES_tradnl" sz="2400" dirty="0"/>
              <a:t>körül valószínűsíthető</a:t>
            </a:r>
            <a:r>
              <a:rPr lang="es-ES_tradnl" sz="2400" dirty="0" smtClean="0"/>
              <a:t>.</a:t>
            </a:r>
            <a:endParaRPr lang="hu-HU" sz="24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20134" y="235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smtClean="0"/>
              <a:t>Támogatható terület bővítése (AÖT)</a:t>
            </a:r>
            <a:endParaRPr lang="hu-HU" sz="3600" dirty="0"/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2">
            <a:alphaModFix/>
          </a:blip>
          <a:srcRect l="2470" t="2618" r="2877" b="2854"/>
          <a:stretch/>
        </p:blipFill>
        <p:spPr>
          <a:xfrm>
            <a:off x="9958235" y="355752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7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698"/>
    </mc:Choice>
    <mc:Fallback xmlns="">
      <p:transition spd="slow" advClick="0" advTm="766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696" y="1"/>
            <a:ext cx="118840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u-HU" dirty="0" smtClean="0"/>
              <a:t>Területalapú alaptámogatás 1.</a:t>
            </a:r>
            <a:endParaRPr lang="hu-HU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95696" y="1200727"/>
            <a:ext cx="11786097" cy="518542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/>
              <a:t>A fenntarthatóságot </a:t>
            </a:r>
            <a:r>
              <a:rPr lang="hu-HU" sz="3200" dirty="0" smtClean="0"/>
              <a:t>elősegítő, alapszintű jövedelemtámogatás </a:t>
            </a:r>
            <a:r>
              <a:rPr lang="hu-HU" sz="3200" dirty="0"/>
              <a:t>(BISS) a jelenlegi </a:t>
            </a:r>
            <a:r>
              <a:rPr lang="hu-HU" sz="3200" b="1" dirty="0"/>
              <a:t>SAPS és zöldítés támogatás helyébe lép</a:t>
            </a:r>
            <a:r>
              <a:rPr lang="hu-HU" sz="3200" dirty="0" smtClean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/>
              <a:t>Cél: a mezőgazdasági üzemek számára </a:t>
            </a:r>
            <a:r>
              <a:rPr lang="hu-HU" sz="3200" b="1" dirty="0"/>
              <a:t>kiszámítható, alapszintű hektáronkénti jövedelemtámogatás biztosítása</a:t>
            </a:r>
            <a:r>
              <a:rPr lang="hu-HU" sz="3200" dirty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 smtClean="0"/>
              <a:t>Éves keret: 735,3 millió EUR.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hu-HU" sz="32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3200" dirty="0"/>
              <a:t> </a:t>
            </a:r>
            <a:r>
              <a:rPr lang="hu-HU" sz="3200" u="sng" dirty="0"/>
              <a:t>Jogosultsági </a:t>
            </a:r>
            <a:r>
              <a:rPr lang="hu-HU" sz="3200" u="sng" dirty="0" smtClean="0"/>
              <a:t>feltételek:</a:t>
            </a:r>
            <a:endParaRPr lang="hu-HU" sz="3200" u="sng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800" dirty="0"/>
              <a:t>aktív mezőgazdasági </a:t>
            </a:r>
            <a:r>
              <a:rPr lang="hu-HU" sz="2800" dirty="0" smtClean="0"/>
              <a:t>termelői státusz</a:t>
            </a:r>
            <a:r>
              <a:rPr lang="hu-HU" sz="2800" dirty="0"/>
              <a:t>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800" dirty="0"/>
              <a:t>adott évben az egységes kérelem keretében kérelmet nyújt be;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800" dirty="0"/>
              <a:t>legalább 1 hektár támogatható területtel rendelkezik</a:t>
            </a:r>
            <a:r>
              <a:rPr lang="hu-HU" sz="2800" dirty="0" smtClean="0"/>
              <a:t>;</a:t>
            </a:r>
            <a:endParaRPr lang="hu-HU" sz="28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800" dirty="0"/>
              <a:t>meg kell felelni a </a:t>
            </a:r>
            <a:r>
              <a:rPr lang="hu-HU" sz="2800" dirty="0" smtClean="0"/>
              <a:t>feltételesség előírásainak </a:t>
            </a:r>
            <a:r>
              <a:rPr lang="hu-HU" sz="2800" i="1" u="sng" dirty="0" smtClean="0"/>
              <a:t>(külön előadásban)</a:t>
            </a:r>
            <a:r>
              <a:rPr lang="hu-HU" sz="2800" dirty="0" smtClean="0"/>
              <a:t>;</a:t>
            </a:r>
            <a:endParaRPr lang="hu-HU" sz="28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800" dirty="0" smtClean="0"/>
              <a:t>jogszerű </a:t>
            </a:r>
            <a:r>
              <a:rPr lang="hu-HU" sz="2800" dirty="0"/>
              <a:t>földhasználónak </a:t>
            </a:r>
            <a:r>
              <a:rPr lang="hu-HU" sz="2800" dirty="0" smtClean="0"/>
              <a:t>minősül</a:t>
            </a:r>
            <a:r>
              <a:rPr lang="hu-HU" dirty="0" smtClean="0"/>
              <a:t>;</a:t>
            </a:r>
            <a:endParaRPr lang="hu-HU" sz="32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hu-HU" sz="3200" b="1" dirty="0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9</a:t>
            </a:fld>
            <a:endParaRPr lang="hu-HU" sz="2000" dirty="0"/>
          </a:p>
        </p:txBody>
      </p:sp>
      <p:pic>
        <p:nvPicPr>
          <p:cNvPr id="8" name="Google Shape;427;p2">
            <a:extLst>
              <a:ext uri="{FF2B5EF4-FFF2-40B4-BE49-F238E27FC236}">
                <a16:creationId xmlns="" xmlns:a16="http://schemas.microsoft.com/office/drawing/2014/main" id="{7FD0A36D-8588-F98E-AA86-39D9035382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8476458" y="375819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17073</TotalTime>
  <Words>1873</Words>
  <Application>Microsoft Office PowerPoint</Application>
  <PresentationFormat>Egyéni</PresentationFormat>
  <Paragraphs>339</Paragraphs>
  <Slides>24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A 2023-tól induló új Közös Agrárpolitika támogatási rendszere –  Közvetlen támogatások I. pillér</vt:lpstr>
      <vt:lpstr>Új KAP (2023-2027) erősödő zöld elvárásokkal  </vt:lpstr>
      <vt:lpstr>A KAP Stratégiai Terv elfogadásának lépései</vt:lpstr>
      <vt:lpstr>Új KAP Stratégiai Terv beavatkozás típusai (2023-2027)</vt:lpstr>
      <vt:lpstr>Új KAP (2023-2027) I. pillér közvetlen támogatások</vt:lpstr>
      <vt:lpstr>Új KAP (2023-2027) I. pillér közvetlen támogatások</vt:lpstr>
      <vt:lpstr>Aktív gazda vizsgálat</vt:lpstr>
      <vt:lpstr>PowerPoint bemutató</vt:lpstr>
      <vt:lpstr>Területalapú alaptámogatás 1.</vt:lpstr>
      <vt:lpstr>Területalapú alaptámogatás 2.</vt:lpstr>
      <vt:lpstr>Újraelosztó jövedelemtámogatás (redisztributív, CRISS) 1.</vt:lpstr>
      <vt:lpstr>Újraelosztó jövedelemtámogatás (redisztributív, CRISS) 2.</vt:lpstr>
      <vt:lpstr>Fiatal gazda területalapú támogatás (1)</vt:lpstr>
      <vt:lpstr>Fiatal gazda területalapú támogatás (2)</vt:lpstr>
      <vt:lpstr>Termeléshez kötött támogatás 1.</vt:lpstr>
      <vt:lpstr>Termeléshez kötött támogatás 2.</vt:lpstr>
      <vt:lpstr>Termeléshez kötött támogatás 3.</vt:lpstr>
      <vt:lpstr>Termeléshez kötött támogatás 4.</vt:lpstr>
      <vt:lpstr>PowerPoint bemutató</vt:lpstr>
      <vt:lpstr>Várható rendeletek, kérelembeadás (1)</vt:lpstr>
      <vt:lpstr>Várható rendeletek, kérelembeadás (2)</vt:lpstr>
      <vt:lpstr>Várható rendeletek, kérelembeadás (3)</vt:lpstr>
      <vt:lpstr>Várható rendeletek, kérelembeadás (4)</vt:lpstr>
      <vt:lpstr>Köszönöm a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Horváth Anikó Katalin</cp:lastModifiedBy>
  <cp:revision>1085</cp:revision>
  <cp:lastPrinted>2020-10-06T08:58:47Z</cp:lastPrinted>
  <dcterms:created xsi:type="dcterms:W3CDTF">2018-02-08T11:39:47Z</dcterms:created>
  <dcterms:modified xsi:type="dcterms:W3CDTF">2023-01-26T13:46:26Z</dcterms:modified>
</cp:coreProperties>
</file>