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270" r:id="rId2"/>
    <p:sldId id="467" r:id="rId3"/>
    <p:sldId id="450" r:id="rId4"/>
    <p:sldId id="470" r:id="rId5"/>
    <p:sldId id="472" r:id="rId6"/>
    <p:sldId id="474" r:id="rId7"/>
    <p:sldId id="484" r:id="rId8"/>
    <p:sldId id="477" r:id="rId9"/>
    <p:sldId id="478" r:id="rId10"/>
    <p:sldId id="476" r:id="rId11"/>
    <p:sldId id="475" r:id="rId12"/>
    <p:sldId id="451" r:id="rId13"/>
    <p:sldId id="465" r:id="rId14"/>
    <p:sldId id="455" r:id="rId15"/>
    <p:sldId id="471" r:id="rId16"/>
    <p:sldId id="453" r:id="rId17"/>
    <p:sldId id="459" r:id="rId18"/>
    <p:sldId id="454" r:id="rId19"/>
    <p:sldId id="456" r:id="rId20"/>
    <p:sldId id="480" r:id="rId21"/>
    <p:sldId id="481" r:id="rId22"/>
    <p:sldId id="482" r:id="rId23"/>
    <p:sldId id="466" r:id="rId24"/>
    <p:sldId id="468" r:id="rId25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849"/>
    <a:srgbClr val="EAEAEA"/>
    <a:srgbClr val="003300"/>
    <a:srgbClr val="E05344"/>
    <a:srgbClr val="F97376"/>
    <a:srgbClr val="FFDCB9"/>
    <a:srgbClr val="FFCF9F"/>
    <a:srgbClr val="AAB0B0"/>
    <a:srgbClr val="A7CF88"/>
    <a:srgbClr val="F59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7" autoAdjust="0"/>
    <p:restoredTop sz="75886" autoAdjust="0"/>
  </p:normalViewPr>
  <p:slideViewPr>
    <p:cSldViewPr snapToGrid="0">
      <p:cViewPr varScale="1">
        <p:scale>
          <a:sx n="67" d="100"/>
          <a:sy n="67" d="100"/>
        </p:scale>
        <p:origin x="-9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haszAni\AppData\Local\Microsoft\Windows\INetCache\Content.Outlook\DJQV7B5O\Agr&#225;rcenzus%20gener&#225;ci&#243;v&#225;lt&#225;s%20el&#337;zetes%20adatok%202021.03_diagram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Doc\2021\gener&#225;ci&#243;v&#225;lt&#225;s\adatok\&#250;j%20diagrammok_2021.10.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Doc\2021\gener&#225;ci&#243;v&#225;lt&#225;s\adatok\&#250;j%20diagrammok_2021.10.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25844712448934E-2"/>
          <c:y val="3.2261613231360439E-2"/>
          <c:w val="0.59799561447224159"/>
          <c:h val="0.870345477150284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Munka2!$B$26</c:f>
              <c:strCache>
                <c:ptCount val="1"/>
                <c:pt idx="0">
                  <c:v>Nem tudom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Munka2!$A$27:$A$30</c:f>
              <c:strCache>
                <c:ptCount val="4"/>
                <c:pt idx="0">
                  <c:v>&lt;40</c:v>
                </c:pt>
                <c:pt idx="1">
                  <c:v>40-55</c:v>
                </c:pt>
                <c:pt idx="2">
                  <c:v>55-64</c:v>
                </c:pt>
                <c:pt idx="3">
                  <c:v>&gt;=65</c:v>
                </c:pt>
              </c:strCache>
            </c:strRef>
          </c:cat>
          <c:val>
            <c:numRef>
              <c:f>Munka2!$B$27:$B$30</c:f>
              <c:numCache>
                <c:formatCode>0%</c:formatCode>
                <c:ptCount val="4"/>
                <c:pt idx="0">
                  <c:v>0.59454340529947092</c:v>
                </c:pt>
                <c:pt idx="1">
                  <c:v>0.58214690287041027</c:v>
                </c:pt>
                <c:pt idx="2">
                  <c:v>0.55723232375199294</c:v>
                </c:pt>
                <c:pt idx="3">
                  <c:v>0.49846573420523793</c:v>
                </c:pt>
              </c:numCache>
            </c:numRef>
          </c:val>
        </c:ser>
        <c:ser>
          <c:idx val="1"/>
          <c:order val="1"/>
          <c:tx>
            <c:strRef>
              <c:f>Munka2!$C$26</c:f>
              <c:strCache>
                <c:ptCount val="1"/>
                <c:pt idx="0">
                  <c:v>Családon belüli adja át, tulajdont 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Munka2!$A$27:$A$30</c:f>
              <c:strCache>
                <c:ptCount val="4"/>
                <c:pt idx="0">
                  <c:v>&lt;40</c:v>
                </c:pt>
                <c:pt idx="1">
                  <c:v>40-55</c:v>
                </c:pt>
                <c:pt idx="2">
                  <c:v>55-64</c:v>
                </c:pt>
                <c:pt idx="3">
                  <c:v>&gt;=65</c:v>
                </c:pt>
              </c:strCache>
            </c:strRef>
          </c:cat>
          <c:val>
            <c:numRef>
              <c:f>Munka2!$C$27:$C$30</c:f>
              <c:numCache>
                <c:formatCode>0%</c:formatCode>
                <c:ptCount val="4"/>
                <c:pt idx="0">
                  <c:v>0.15273192523796802</c:v>
                </c:pt>
                <c:pt idx="1">
                  <c:v>0.17250447838654892</c:v>
                </c:pt>
                <c:pt idx="2">
                  <c:v>0.18912890511260419</c:v>
                </c:pt>
                <c:pt idx="3">
                  <c:v>0.23837791713830417</c:v>
                </c:pt>
              </c:numCache>
            </c:numRef>
          </c:val>
        </c:ser>
        <c:ser>
          <c:idx val="2"/>
          <c:order val="2"/>
          <c:tx>
            <c:strRef>
              <c:f>Munka2!$D$26</c:f>
              <c:strCache>
                <c:ptCount val="1"/>
                <c:pt idx="0">
                  <c:v>Családon belüli adja át, de tulajdont nem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Munka2!$A$27:$A$30</c:f>
              <c:strCache>
                <c:ptCount val="4"/>
                <c:pt idx="0">
                  <c:v>&lt;40</c:v>
                </c:pt>
                <c:pt idx="1">
                  <c:v>40-55</c:v>
                </c:pt>
                <c:pt idx="2">
                  <c:v>55-64</c:v>
                </c:pt>
                <c:pt idx="3">
                  <c:v>&gt;=65</c:v>
                </c:pt>
              </c:strCache>
            </c:strRef>
          </c:cat>
          <c:val>
            <c:numRef>
              <c:f>Munka2!$D$27:$D$30</c:f>
              <c:numCache>
                <c:formatCode>0%</c:formatCode>
                <c:ptCount val="4"/>
                <c:pt idx="0">
                  <c:v>0.2130880820313748</c:v>
                </c:pt>
                <c:pt idx="1">
                  <c:v>0.18856409299442897</c:v>
                </c:pt>
                <c:pt idx="2">
                  <c:v>0.17292619846241816</c:v>
                </c:pt>
                <c:pt idx="3">
                  <c:v>0.17339166072967924</c:v>
                </c:pt>
              </c:numCache>
            </c:numRef>
          </c:val>
        </c:ser>
        <c:ser>
          <c:idx val="3"/>
          <c:order val="3"/>
          <c:tx>
            <c:strRef>
              <c:f>Munka2!$E$26</c:f>
              <c:strCache>
                <c:ptCount val="1"/>
                <c:pt idx="0">
                  <c:v>Családon kívüli adja át, de tulajdont nem</c:v>
                </c:pt>
              </c:strCache>
            </c:strRef>
          </c:tx>
          <c:invertIfNegative val="0"/>
          <c:dLbls>
            <c:delete val="1"/>
          </c:dLbls>
          <c:cat>
            <c:strRef>
              <c:f>Munka2!$A$27:$A$30</c:f>
              <c:strCache>
                <c:ptCount val="4"/>
                <c:pt idx="0">
                  <c:v>&lt;40</c:v>
                </c:pt>
                <c:pt idx="1">
                  <c:v>40-55</c:v>
                </c:pt>
                <c:pt idx="2">
                  <c:v>55-64</c:v>
                </c:pt>
                <c:pt idx="3">
                  <c:v>&gt;=65</c:v>
                </c:pt>
              </c:strCache>
            </c:strRef>
          </c:cat>
          <c:val>
            <c:numRef>
              <c:f>Munka2!$E$27:$E$30</c:f>
              <c:numCache>
                <c:formatCode>0%</c:formatCode>
                <c:ptCount val="4"/>
                <c:pt idx="0">
                  <c:v>7.4121561202695248E-3</c:v>
                </c:pt>
                <c:pt idx="1">
                  <c:v>7.5808456496509044E-3</c:v>
                </c:pt>
                <c:pt idx="2">
                  <c:v>6.7533281201323861E-3</c:v>
                </c:pt>
                <c:pt idx="3">
                  <c:v>6.0372192033193829E-3</c:v>
                </c:pt>
              </c:numCache>
            </c:numRef>
          </c:val>
        </c:ser>
        <c:ser>
          <c:idx val="4"/>
          <c:order val="4"/>
          <c:tx>
            <c:strRef>
              <c:f>Munka2!$F$26</c:f>
              <c:strCache>
                <c:ptCount val="1"/>
                <c:pt idx="0">
                  <c:v>Eladja, legfeljebb önellátásra termel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Munka2!$A$27:$A$30</c:f>
              <c:strCache>
                <c:ptCount val="4"/>
                <c:pt idx="0">
                  <c:v>&lt;40</c:v>
                </c:pt>
                <c:pt idx="1">
                  <c:v>40-55</c:v>
                </c:pt>
                <c:pt idx="2">
                  <c:v>55-64</c:v>
                </c:pt>
                <c:pt idx="3">
                  <c:v>&gt;=65</c:v>
                </c:pt>
              </c:strCache>
            </c:strRef>
          </c:cat>
          <c:val>
            <c:numRef>
              <c:f>Munka2!$F$27:$F$30</c:f>
              <c:numCache>
                <c:formatCode>0%</c:formatCode>
                <c:ptCount val="4"/>
                <c:pt idx="0">
                  <c:v>3.0748231860000738E-2</c:v>
                </c:pt>
                <c:pt idx="1">
                  <c:v>4.6329415914738895E-2</c:v>
                </c:pt>
                <c:pt idx="2">
                  <c:v>7.0196590288199884E-2</c:v>
                </c:pt>
                <c:pt idx="3">
                  <c:v>8.1119290136975455E-2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71950848"/>
        <c:axId val="171952384"/>
      </c:barChart>
      <c:catAx>
        <c:axId val="17195084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crossAx val="171952384"/>
        <c:crosses val="autoZero"/>
        <c:auto val="1"/>
        <c:lblAlgn val="ctr"/>
        <c:lblOffset val="100"/>
        <c:noMultiLvlLbl val="0"/>
      </c:catAx>
      <c:valAx>
        <c:axId val="171952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95084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69044958587274274"/>
          <c:y val="1.4317522510643107E-2"/>
          <c:w val="0.2999608734965295"/>
          <c:h val="0.9617590325132803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hu-HU"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1400" b="1" i="0" u="none" strike="noStrike" kern="12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Egyéni gazdaságok irányítóinak aránya korcsoportonként</a:t>
            </a:r>
          </a:p>
        </c:rich>
      </c:tx>
      <c:layout>
        <c:manualLayout>
          <c:xMode val="edge"/>
          <c:yMode val="edge"/>
          <c:x val="0.1152930906100183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17741214135445"/>
          <c:y val="0.22335671237029495"/>
          <c:w val="0.83441149875431841"/>
          <c:h val="0.51548263954105256"/>
        </c:manualLayout>
      </c:layout>
      <c:barChart>
        <c:barDir val="col"/>
        <c:grouping val="clustered"/>
        <c:varyColors val="0"/>
        <c:ser>
          <c:idx val="3"/>
          <c:order val="0"/>
          <c:tx>
            <c:v>2020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Munka1!$A$3:$A$6</c:f>
              <c:strCache>
                <c:ptCount val="4"/>
                <c:pt idx="0">
                  <c:v>&lt;40 év</c:v>
                </c:pt>
                <c:pt idx="1">
                  <c:v>40 - 55 év</c:v>
                </c:pt>
                <c:pt idx="2">
                  <c:v>55 - 64 év</c:v>
                </c:pt>
                <c:pt idx="3">
                  <c:v>&gt;= 65 év</c:v>
                </c:pt>
              </c:strCache>
            </c:strRef>
          </c:cat>
          <c:val>
            <c:numRef>
              <c:f>Munka1!$E$3:$E$6</c:f>
              <c:numCache>
                <c:formatCode>0.0%</c:formatCode>
                <c:ptCount val="4"/>
                <c:pt idx="0">
                  <c:v>0.10006440430341774</c:v>
                </c:pt>
                <c:pt idx="1">
                  <c:v>0.29871926207364569</c:v>
                </c:pt>
                <c:pt idx="2">
                  <c:v>0.24502163379453731</c:v>
                </c:pt>
                <c:pt idx="3">
                  <c:v>0.3561946998283993</c:v>
                </c:pt>
              </c:numCache>
            </c:numRef>
          </c:val>
        </c:ser>
        <c:ser>
          <c:idx val="1"/>
          <c:order val="1"/>
          <c:tx>
            <c:v>2016</c:v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Munka1!$A$3:$A$6</c:f>
              <c:strCache>
                <c:ptCount val="4"/>
                <c:pt idx="0">
                  <c:v>&lt;40 év</c:v>
                </c:pt>
                <c:pt idx="1">
                  <c:v>40 - 55 év</c:v>
                </c:pt>
                <c:pt idx="2">
                  <c:v>55 - 64 év</c:v>
                </c:pt>
                <c:pt idx="3">
                  <c:v>&gt;= 65 év</c:v>
                </c:pt>
              </c:strCache>
            </c:strRef>
          </c:cat>
          <c:val>
            <c:numRef>
              <c:f>Munka1!$C$3:$C$6</c:f>
              <c:numCache>
                <c:formatCode>0.0%</c:formatCode>
                <c:ptCount val="4"/>
                <c:pt idx="0">
                  <c:v>0.1223130717441246</c:v>
                </c:pt>
                <c:pt idx="1">
                  <c:v>0.29475809426627986</c:v>
                </c:pt>
                <c:pt idx="2">
                  <c:v>0.28487280445622837</c:v>
                </c:pt>
                <c:pt idx="3">
                  <c:v>0.29805602953336718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76960"/>
        <c:axId val="171995136"/>
      </c:barChart>
      <c:catAx>
        <c:axId val="17197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hu-HU"/>
          </a:p>
        </c:txPr>
        <c:crossAx val="171995136"/>
        <c:crosses val="autoZero"/>
        <c:auto val="1"/>
        <c:lblAlgn val="ctr"/>
        <c:lblOffset val="100"/>
        <c:noMultiLvlLbl val="0"/>
      </c:catAx>
      <c:valAx>
        <c:axId val="1719951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hu-HU"/>
          </a:p>
        </c:txPr>
        <c:crossAx val="17197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722354715087419"/>
          <c:y val="0.84576714215574811"/>
          <c:w val="0.23968926500382948"/>
          <c:h val="8.0998492209750375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u-HU" sz="140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szervezetek irányítóinak aránya korcsoportonként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Munka1!$A$10:$A$13</c:f>
              <c:strCache>
                <c:ptCount val="4"/>
                <c:pt idx="0">
                  <c:v>&lt;40 év</c:v>
                </c:pt>
                <c:pt idx="1">
                  <c:v>40 - 55 év</c:v>
                </c:pt>
                <c:pt idx="2">
                  <c:v>55 - 64 év</c:v>
                </c:pt>
                <c:pt idx="3">
                  <c:v>&gt;= 65 év</c:v>
                </c:pt>
              </c:strCache>
            </c:strRef>
          </c:cat>
          <c:val>
            <c:numRef>
              <c:f>Munka1!$C$10:$C$13</c:f>
              <c:numCache>
                <c:formatCode>0.0%</c:formatCode>
                <c:ptCount val="4"/>
                <c:pt idx="0">
                  <c:v>0.19036621577037283</c:v>
                </c:pt>
                <c:pt idx="1">
                  <c:v>0.38854063565379965</c:v>
                </c:pt>
                <c:pt idx="2">
                  <c:v>0.29759155394259318</c:v>
                </c:pt>
                <c:pt idx="3">
                  <c:v>0.12350159463323436</c:v>
                </c:pt>
              </c:numCache>
            </c:numRef>
          </c:val>
        </c:ser>
        <c:ser>
          <c:idx val="2"/>
          <c:order val="1"/>
          <c:tx>
            <c:strRef>
              <c:f>Munka1!$D$9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Munka1!$A$10:$A$13</c:f>
              <c:strCache>
                <c:ptCount val="4"/>
                <c:pt idx="0">
                  <c:v>&lt;40 év</c:v>
                </c:pt>
                <c:pt idx="1">
                  <c:v>40 - 55 év</c:v>
                </c:pt>
                <c:pt idx="2">
                  <c:v>55 - 64 év</c:v>
                </c:pt>
                <c:pt idx="3">
                  <c:v>&gt;= 65 év</c:v>
                </c:pt>
              </c:strCache>
            </c:strRef>
          </c:cat>
          <c:val>
            <c:numRef>
              <c:f>Munka1!$E$10:$E$13</c:f>
              <c:numCache>
                <c:formatCode>0.0%</c:formatCode>
                <c:ptCount val="4"/>
                <c:pt idx="0">
                  <c:v>0.1198839498497565</c:v>
                </c:pt>
                <c:pt idx="1">
                  <c:v>0.38379442544814008</c:v>
                </c:pt>
                <c:pt idx="2">
                  <c:v>0.27323593410009328</c:v>
                </c:pt>
                <c:pt idx="3">
                  <c:v>0.22308569060201017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08192"/>
        <c:axId val="172009728"/>
      </c:barChart>
      <c:catAx>
        <c:axId val="1720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hu-HU"/>
          </a:p>
        </c:txPr>
        <c:crossAx val="172009728"/>
        <c:crosses val="autoZero"/>
        <c:auto val="1"/>
        <c:lblAlgn val="ctr"/>
        <c:lblOffset val="100"/>
        <c:noMultiLvlLbl val="0"/>
      </c:catAx>
      <c:valAx>
        <c:axId val="1720097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hu-HU"/>
          </a:p>
        </c:txPr>
        <c:crossAx val="172008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2CB0A-5E98-454D-ADDC-51494CFCAD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05EEC20-292B-45C2-89E6-C3BA30D7FB61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pPr rtl="0"/>
          <a:r>
            <a:rPr lang="hu-HU" b="1" smtClean="0"/>
            <a:t>Alapelvek</a:t>
          </a:r>
          <a:r>
            <a:rPr lang="hu-HU" smtClean="0"/>
            <a:t>:</a:t>
          </a:r>
          <a:endParaRPr lang="hu-HU"/>
        </a:p>
      </dgm:t>
    </dgm:pt>
    <dgm:pt modelId="{7E6C4AB3-5B8E-4A83-B52E-E39985F6D990}" type="parTrans" cxnId="{DACFDEE9-784D-491C-AA23-F9A90D394925}">
      <dgm:prSet/>
      <dgm:spPr/>
      <dgm:t>
        <a:bodyPr/>
        <a:lstStyle/>
        <a:p>
          <a:endParaRPr lang="hu-HU"/>
        </a:p>
      </dgm:t>
    </dgm:pt>
    <dgm:pt modelId="{F23FA2A5-4640-4D58-8623-C3FA5D323D6F}" type="sibTrans" cxnId="{DACFDEE9-784D-491C-AA23-F9A90D394925}">
      <dgm:prSet/>
      <dgm:spPr/>
      <dgm:t>
        <a:bodyPr/>
        <a:lstStyle/>
        <a:p>
          <a:endParaRPr lang="hu-HU"/>
        </a:p>
      </dgm:t>
    </dgm:pt>
    <dgm:pt modelId="{735478D6-6E84-4A6A-A6B2-F586528F5205}">
      <dgm:prSet custT="1"/>
      <dgm:spPr/>
      <dgm:t>
        <a:bodyPr/>
        <a:lstStyle/>
        <a:p>
          <a:pPr rtl="0"/>
          <a:r>
            <a:rPr lang="hu-HU" sz="2000" dirty="0" smtClean="0"/>
            <a:t>KAP Stratégiai Terv:</a:t>
          </a:r>
          <a:r>
            <a:rPr lang="hu-HU" sz="2000" b="1" dirty="0" smtClean="0"/>
            <a:t> I. és II. pillér (vidékfejlesztés) </a:t>
          </a:r>
          <a:r>
            <a:rPr lang="hu-HU" sz="2000" dirty="0" smtClean="0"/>
            <a:t>egyben</a:t>
          </a:r>
          <a:endParaRPr lang="hu-HU" sz="2000" dirty="0"/>
        </a:p>
      </dgm:t>
    </dgm:pt>
    <dgm:pt modelId="{C0BB9ECD-6405-4895-9299-5FDB0D1D333D}" type="parTrans" cxnId="{4C3BF0FF-9F65-4837-B0F6-19BC668B9323}">
      <dgm:prSet/>
      <dgm:spPr/>
      <dgm:t>
        <a:bodyPr/>
        <a:lstStyle/>
        <a:p>
          <a:endParaRPr lang="hu-HU"/>
        </a:p>
      </dgm:t>
    </dgm:pt>
    <dgm:pt modelId="{4E7710A5-2D8A-4B94-B2B8-D64DC91588E4}" type="sibTrans" cxnId="{4C3BF0FF-9F65-4837-B0F6-19BC668B9323}">
      <dgm:prSet/>
      <dgm:spPr/>
      <dgm:t>
        <a:bodyPr/>
        <a:lstStyle/>
        <a:p>
          <a:endParaRPr lang="hu-HU"/>
        </a:p>
      </dgm:t>
    </dgm:pt>
    <dgm:pt modelId="{20E4CF2F-7A36-4562-B96A-4F08ECC7D658}">
      <dgm:prSet custT="1"/>
      <dgm:spPr/>
      <dgm:t>
        <a:bodyPr/>
        <a:lstStyle/>
        <a:p>
          <a:pPr rtl="0"/>
          <a:r>
            <a:rPr lang="hu-HU" sz="2000" dirty="0" smtClean="0"/>
            <a:t>A tagállamoknak sokkal </a:t>
          </a:r>
          <a:r>
            <a:rPr lang="hu-HU" sz="2000" b="1" dirty="0" smtClean="0"/>
            <a:t>erőteljesebb környezeti és éghajlati </a:t>
          </a:r>
          <a:r>
            <a:rPr lang="hu-HU" sz="2000" dirty="0" smtClean="0"/>
            <a:t>célkitűzést kell vállalniuk.</a:t>
          </a:r>
          <a:endParaRPr lang="hu-HU" sz="2000" dirty="0"/>
        </a:p>
      </dgm:t>
    </dgm:pt>
    <dgm:pt modelId="{8B168B00-0FDD-41DC-AA48-AD2047D8E0BE}" type="parTrans" cxnId="{94B505DC-A965-4A87-A821-13279B97B00E}">
      <dgm:prSet/>
      <dgm:spPr/>
      <dgm:t>
        <a:bodyPr/>
        <a:lstStyle/>
        <a:p>
          <a:endParaRPr lang="hu-HU"/>
        </a:p>
      </dgm:t>
    </dgm:pt>
    <dgm:pt modelId="{36E1E166-CE64-4FEB-A0FA-5A2C1FE49730}" type="sibTrans" cxnId="{94B505DC-A965-4A87-A821-13279B97B00E}">
      <dgm:prSet/>
      <dgm:spPr/>
      <dgm:t>
        <a:bodyPr/>
        <a:lstStyle/>
        <a:p>
          <a:endParaRPr lang="hu-HU"/>
        </a:p>
      </dgm:t>
    </dgm:pt>
    <dgm:pt modelId="{49BCB36F-8586-4BF8-A44C-6E84775C1FD2}">
      <dgm:prSet custT="1"/>
      <dgm:spPr/>
      <dgm:t>
        <a:bodyPr/>
        <a:lstStyle/>
        <a:p>
          <a:pPr rtl="0"/>
          <a:r>
            <a:rPr lang="hu-HU" sz="2000" dirty="0" smtClean="0"/>
            <a:t>Megfelelés alapúról áttérés az eredményalapú ellenőrzésre, területi monitoring, </a:t>
          </a:r>
          <a:r>
            <a:rPr lang="hu-HU" sz="2000" dirty="0" err="1" smtClean="0"/>
            <a:t>e-GN</a:t>
          </a:r>
          <a:r>
            <a:rPr lang="hu-HU" sz="2000" dirty="0" smtClean="0"/>
            <a:t>.</a:t>
          </a:r>
          <a:endParaRPr lang="hu-HU" sz="2000" dirty="0"/>
        </a:p>
      </dgm:t>
    </dgm:pt>
    <dgm:pt modelId="{82149526-84F3-4C3A-B8CC-58014974BA42}" type="parTrans" cxnId="{22756E68-0284-48B1-AC76-3DD918A25735}">
      <dgm:prSet/>
      <dgm:spPr/>
      <dgm:t>
        <a:bodyPr/>
        <a:lstStyle/>
        <a:p>
          <a:endParaRPr lang="hu-HU"/>
        </a:p>
      </dgm:t>
    </dgm:pt>
    <dgm:pt modelId="{6934079C-D406-45A6-B931-B762D1DB50F4}" type="sibTrans" cxnId="{22756E68-0284-48B1-AC76-3DD918A25735}">
      <dgm:prSet/>
      <dgm:spPr/>
      <dgm:t>
        <a:bodyPr/>
        <a:lstStyle/>
        <a:p>
          <a:endParaRPr lang="hu-HU"/>
        </a:p>
      </dgm:t>
    </dgm:pt>
    <dgm:pt modelId="{3536FAE7-502F-4E15-B236-69626D1E7788}">
      <dgm:prSet custT="1"/>
      <dgm:spPr/>
      <dgm:t>
        <a:bodyPr/>
        <a:lstStyle/>
        <a:p>
          <a:pPr rtl="0"/>
          <a:r>
            <a:rPr lang="hu-HU" sz="2000" dirty="0" smtClean="0"/>
            <a:t>A II. pillér esetében </a:t>
          </a:r>
          <a:r>
            <a:rPr lang="hu-HU" sz="2000" b="1" dirty="0" smtClean="0"/>
            <a:t>támogatható marad </a:t>
          </a:r>
          <a:r>
            <a:rPr lang="hu-HU" sz="2000" dirty="0" smtClean="0"/>
            <a:t>valamennyi a jelenleg alkalmazott intézkedés.</a:t>
          </a:r>
          <a:endParaRPr lang="hu-HU" sz="2000" dirty="0"/>
        </a:p>
      </dgm:t>
    </dgm:pt>
    <dgm:pt modelId="{89C299A6-1181-4359-A16C-653C15E5C705}" type="parTrans" cxnId="{FAEACC04-A8F2-4E88-A9BC-0285BB5BEE2B}">
      <dgm:prSet/>
      <dgm:spPr/>
      <dgm:t>
        <a:bodyPr/>
        <a:lstStyle/>
        <a:p>
          <a:endParaRPr lang="hu-HU"/>
        </a:p>
      </dgm:t>
    </dgm:pt>
    <dgm:pt modelId="{0AE7C4B7-B4CD-4D51-AE35-5C93FDC53727}" type="sibTrans" cxnId="{FAEACC04-A8F2-4E88-A9BC-0285BB5BEE2B}">
      <dgm:prSet/>
      <dgm:spPr/>
      <dgm:t>
        <a:bodyPr/>
        <a:lstStyle/>
        <a:p>
          <a:endParaRPr lang="hu-HU"/>
        </a:p>
      </dgm:t>
    </dgm:pt>
    <dgm:pt modelId="{2CAD82D6-B10A-489A-8825-5F65B4066ADB}">
      <dgm:prSet custT="1"/>
      <dgm:spPr/>
      <dgm:t>
        <a:bodyPr/>
        <a:lstStyle/>
        <a:p>
          <a:pPr rtl="0"/>
          <a:r>
            <a:rPr lang="hu-HU" sz="2000" dirty="0" smtClean="0"/>
            <a:t>A </a:t>
          </a:r>
          <a:r>
            <a:rPr lang="hu-HU" sz="2000" b="1" dirty="0" smtClean="0"/>
            <a:t>80%-os mértékű nemzeti forrás </a:t>
          </a:r>
          <a:r>
            <a:rPr lang="hu-HU" sz="2000" dirty="0" smtClean="0"/>
            <a:t>kiegészítés is megmarad. </a:t>
          </a:r>
          <a:endParaRPr lang="hu-HU" sz="2000" dirty="0"/>
        </a:p>
      </dgm:t>
    </dgm:pt>
    <dgm:pt modelId="{C1E1F581-937D-408C-BD0A-F08C72EEFBA6}" type="parTrans" cxnId="{97CABF80-EA42-417B-A968-3509D1872EEA}">
      <dgm:prSet/>
      <dgm:spPr/>
      <dgm:t>
        <a:bodyPr/>
        <a:lstStyle/>
        <a:p>
          <a:endParaRPr lang="hu-HU"/>
        </a:p>
      </dgm:t>
    </dgm:pt>
    <dgm:pt modelId="{C0F9FC6F-FF5F-4096-A4A3-A1BCDD2558E5}" type="sibTrans" cxnId="{97CABF80-EA42-417B-A968-3509D1872EEA}">
      <dgm:prSet/>
      <dgm:spPr/>
      <dgm:t>
        <a:bodyPr/>
        <a:lstStyle/>
        <a:p>
          <a:endParaRPr lang="hu-HU"/>
        </a:p>
      </dgm:t>
    </dgm:pt>
    <dgm:pt modelId="{30AFDCCF-7E55-4796-BCC4-8B4552D3D9C5}">
      <dgm:prSet custT="1"/>
      <dgm:spPr/>
      <dgm:t>
        <a:bodyPr/>
        <a:lstStyle/>
        <a:p>
          <a:pPr rtl="0"/>
          <a:r>
            <a:rPr lang="hu-HU" sz="2000" dirty="0" smtClean="0"/>
            <a:t>Forrás 5%-át LEADER, 35% környezetvédelmi célkitűzések, 3% fiatal gazdák.</a:t>
          </a:r>
          <a:endParaRPr lang="hu-HU" sz="2000" dirty="0"/>
        </a:p>
      </dgm:t>
    </dgm:pt>
    <dgm:pt modelId="{ADBC4A56-770B-4536-B207-6457705C5F49}" type="parTrans" cxnId="{8B65891B-56F6-4226-9B2F-8C7F5291885D}">
      <dgm:prSet/>
      <dgm:spPr/>
      <dgm:t>
        <a:bodyPr/>
        <a:lstStyle/>
        <a:p>
          <a:endParaRPr lang="hu-HU"/>
        </a:p>
      </dgm:t>
    </dgm:pt>
    <dgm:pt modelId="{032977A7-A3F5-4BA8-9CFC-F65BEADFA4AA}" type="sibTrans" cxnId="{8B65891B-56F6-4226-9B2F-8C7F5291885D}">
      <dgm:prSet/>
      <dgm:spPr/>
      <dgm:t>
        <a:bodyPr/>
        <a:lstStyle/>
        <a:p>
          <a:endParaRPr lang="hu-HU"/>
        </a:p>
      </dgm:t>
    </dgm:pt>
    <dgm:pt modelId="{3B18B2EF-8FA1-44B6-ABE5-0A47D5045F9C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rtl="0"/>
          <a:r>
            <a:rPr lang="hu-HU" b="1" dirty="0" smtClean="0"/>
            <a:t>Mérföldkövek:</a:t>
          </a:r>
          <a:endParaRPr lang="hu-HU" dirty="0"/>
        </a:p>
      </dgm:t>
    </dgm:pt>
    <dgm:pt modelId="{D3385C9E-4BF3-4F4B-B449-CBDCCD1F3031}" type="parTrans" cxnId="{43144962-7FDD-496A-84B1-211875CE8750}">
      <dgm:prSet/>
      <dgm:spPr/>
      <dgm:t>
        <a:bodyPr/>
        <a:lstStyle/>
        <a:p>
          <a:endParaRPr lang="hu-HU"/>
        </a:p>
      </dgm:t>
    </dgm:pt>
    <dgm:pt modelId="{E5762D7F-7C85-4204-871D-848F8ECE4393}" type="sibTrans" cxnId="{43144962-7FDD-496A-84B1-211875CE8750}">
      <dgm:prSet/>
      <dgm:spPr/>
      <dgm:t>
        <a:bodyPr/>
        <a:lstStyle/>
        <a:p>
          <a:endParaRPr lang="hu-HU"/>
        </a:p>
      </dgm:t>
    </dgm:pt>
    <dgm:pt modelId="{9D95CC0F-1838-4060-BADC-74DEC3652E60}">
      <dgm:prSet/>
      <dgm:spPr/>
      <dgm:t>
        <a:bodyPr/>
        <a:lstStyle/>
        <a:p>
          <a:pPr rtl="0"/>
          <a:r>
            <a:rPr lang="hu-HU" b="1" dirty="0" smtClean="0"/>
            <a:t>2021.12.30.		KAP ST benyújtása</a:t>
          </a:r>
          <a:endParaRPr lang="hu-HU" b="1" dirty="0"/>
        </a:p>
      </dgm:t>
    </dgm:pt>
    <dgm:pt modelId="{083F7643-0F58-48AE-8CB9-7DCA70BF7A70}" type="parTrans" cxnId="{45A017E0-6E81-4544-9AC7-06E0E8E4E00E}">
      <dgm:prSet/>
      <dgm:spPr/>
      <dgm:t>
        <a:bodyPr/>
        <a:lstStyle/>
        <a:p>
          <a:endParaRPr lang="hu-HU"/>
        </a:p>
      </dgm:t>
    </dgm:pt>
    <dgm:pt modelId="{0797B17A-86A6-46C0-A439-8BB8079126C0}" type="sibTrans" cxnId="{45A017E0-6E81-4544-9AC7-06E0E8E4E00E}">
      <dgm:prSet/>
      <dgm:spPr/>
      <dgm:t>
        <a:bodyPr/>
        <a:lstStyle/>
        <a:p>
          <a:endParaRPr lang="hu-HU"/>
        </a:p>
      </dgm:t>
    </dgm:pt>
    <dgm:pt modelId="{20D09D68-B659-40B9-A3CD-F1BB51370CE7}">
      <dgm:prSet/>
      <dgm:spPr/>
      <dgm:t>
        <a:bodyPr/>
        <a:lstStyle/>
        <a:p>
          <a:pPr rtl="0"/>
          <a:r>
            <a:rPr lang="hu-HU" b="1" dirty="0" smtClean="0"/>
            <a:t>2022.01-03.		KAP ST bizottsági értékelése 424 észrevételt kaptunk.</a:t>
          </a:r>
          <a:endParaRPr lang="hu-HU" b="1" dirty="0"/>
        </a:p>
      </dgm:t>
    </dgm:pt>
    <dgm:pt modelId="{DC365BC7-49D2-482B-87BB-0A6AFE52B597}" type="parTrans" cxnId="{4DB3605F-EE27-43C9-B4E1-21922F0B5094}">
      <dgm:prSet/>
      <dgm:spPr/>
      <dgm:t>
        <a:bodyPr/>
        <a:lstStyle/>
        <a:p>
          <a:endParaRPr lang="hu-HU"/>
        </a:p>
      </dgm:t>
    </dgm:pt>
    <dgm:pt modelId="{3AA2F229-BFFF-446F-91A0-4531291BCCC8}" type="sibTrans" cxnId="{4DB3605F-EE27-43C9-B4E1-21922F0B5094}">
      <dgm:prSet/>
      <dgm:spPr/>
      <dgm:t>
        <a:bodyPr/>
        <a:lstStyle/>
        <a:p>
          <a:endParaRPr lang="hu-HU"/>
        </a:p>
      </dgm:t>
    </dgm:pt>
    <dgm:pt modelId="{4E862E30-16F9-43FE-BDD6-5A0283ED6C33}">
      <dgm:prSet/>
      <dgm:spPr/>
      <dgm:t>
        <a:bodyPr/>
        <a:lstStyle/>
        <a:p>
          <a:pPr rtl="0"/>
          <a:r>
            <a:rPr lang="hu-HU" b="1" dirty="0" smtClean="0"/>
            <a:t>2022.04-09.22. 	KAP ST tárgyalása 30 feletti kétoldalú tárgyalás.</a:t>
          </a:r>
          <a:endParaRPr lang="hu-HU" b="1" dirty="0"/>
        </a:p>
      </dgm:t>
    </dgm:pt>
    <dgm:pt modelId="{9276ADFA-02C7-4492-90A5-826D3FE6AAB5}" type="parTrans" cxnId="{B975446A-C5BD-44D3-BCAC-958CA197B724}">
      <dgm:prSet/>
      <dgm:spPr/>
      <dgm:t>
        <a:bodyPr/>
        <a:lstStyle/>
        <a:p>
          <a:endParaRPr lang="hu-HU"/>
        </a:p>
      </dgm:t>
    </dgm:pt>
    <dgm:pt modelId="{CD7365B7-B686-4990-B3F7-A800CABEC146}" type="sibTrans" cxnId="{B975446A-C5BD-44D3-BCAC-958CA197B724}">
      <dgm:prSet/>
      <dgm:spPr/>
      <dgm:t>
        <a:bodyPr/>
        <a:lstStyle/>
        <a:p>
          <a:endParaRPr lang="hu-HU"/>
        </a:p>
      </dgm:t>
    </dgm:pt>
    <dgm:pt modelId="{FF3C70CF-B23D-4845-B145-D739BE9B2DF8}">
      <dgm:prSet/>
      <dgm:spPr/>
      <dgm:t>
        <a:bodyPr/>
        <a:lstStyle/>
        <a:p>
          <a:pPr rtl="0"/>
          <a:r>
            <a:rPr lang="hu-HU" b="1" dirty="0" smtClean="0"/>
            <a:t>2022.11.07.		KAP ST elfogadása</a:t>
          </a:r>
          <a:endParaRPr lang="hu-HU" b="1" dirty="0"/>
        </a:p>
      </dgm:t>
    </dgm:pt>
    <dgm:pt modelId="{E65C5508-A005-4EEA-A07C-9497C7D7B99B}" type="parTrans" cxnId="{F89FC239-4CF2-4FA4-A73F-BEA0F8A1459B}">
      <dgm:prSet/>
      <dgm:spPr/>
      <dgm:t>
        <a:bodyPr/>
        <a:lstStyle/>
        <a:p>
          <a:endParaRPr lang="hu-HU"/>
        </a:p>
      </dgm:t>
    </dgm:pt>
    <dgm:pt modelId="{080BC0E7-B0A3-4AD2-9A72-0DCEFE9D3203}" type="sibTrans" cxnId="{F89FC239-4CF2-4FA4-A73F-BEA0F8A1459B}">
      <dgm:prSet/>
      <dgm:spPr/>
      <dgm:t>
        <a:bodyPr/>
        <a:lstStyle/>
        <a:p>
          <a:endParaRPr lang="hu-HU"/>
        </a:p>
      </dgm:t>
    </dgm:pt>
    <dgm:pt modelId="{7AE93624-BE25-4B02-BD20-086DB96A7039}">
      <dgm:prSet/>
      <dgm:spPr/>
      <dgm:t>
        <a:bodyPr/>
        <a:lstStyle/>
        <a:p>
          <a:pPr rtl="0"/>
          <a:r>
            <a:rPr lang="hu-HU" b="1" dirty="0" smtClean="0"/>
            <a:t>2022.11.02.		Hazai KAP törvény parlamenti benyújtása I-II. pillérre együtt (T/1840).</a:t>
          </a:r>
          <a:endParaRPr lang="hu-HU" b="1" dirty="0"/>
        </a:p>
      </dgm:t>
    </dgm:pt>
    <dgm:pt modelId="{EC4A2B3D-848A-415C-AD91-45CD76021B0D}" type="parTrans" cxnId="{D1D03186-33A6-4572-B3A0-0A78A1847C06}">
      <dgm:prSet/>
      <dgm:spPr/>
      <dgm:t>
        <a:bodyPr/>
        <a:lstStyle/>
        <a:p>
          <a:endParaRPr lang="hu-HU"/>
        </a:p>
      </dgm:t>
    </dgm:pt>
    <dgm:pt modelId="{047C6EC0-7C29-4295-B78D-7CCA66767F0D}" type="sibTrans" cxnId="{D1D03186-33A6-4572-B3A0-0A78A1847C06}">
      <dgm:prSet/>
      <dgm:spPr/>
      <dgm:t>
        <a:bodyPr/>
        <a:lstStyle/>
        <a:p>
          <a:endParaRPr lang="hu-HU"/>
        </a:p>
      </dgm:t>
    </dgm:pt>
    <dgm:pt modelId="{8D95BBB3-7437-4857-8412-54C2BCC7B729}">
      <dgm:prSet/>
      <dgm:spPr/>
      <dgm:t>
        <a:bodyPr/>
        <a:lstStyle/>
        <a:p>
          <a:pPr rtl="0"/>
          <a:r>
            <a:rPr lang="hu-HU" b="1" dirty="0" smtClean="0"/>
            <a:t>2022.09.22-12.31.	Hazai KAP végrehajtási rendeletek elkészítése 10 felett csak I. pillérre. </a:t>
          </a:r>
          <a:endParaRPr lang="hu-HU" b="1" dirty="0"/>
        </a:p>
      </dgm:t>
    </dgm:pt>
    <dgm:pt modelId="{9FB98CD8-C9C7-45F7-B239-0B2BE9668B5F}" type="parTrans" cxnId="{A7733B94-A479-4D54-A376-39D41725920F}">
      <dgm:prSet/>
      <dgm:spPr/>
      <dgm:t>
        <a:bodyPr/>
        <a:lstStyle/>
        <a:p>
          <a:endParaRPr lang="hu-HU"/>
        </a:p>
      </dgm:t>
    </dgm:pt>
    <dgm:pt modelId="{AA854DE8-B8AE-4768-B1FD-66C24E1E4084}" type="sibTrans" cxnId="{A7733B94-A479-4D54-A376-39D41725920F}">
      <dgm:prSet/>
      <dgm:spPr/>
      <dgm:t>
        <a:bodyPr/>
        <a:lstStyle/>
        <a:p>
          <a:endParaRPr lang="hu-HU"/>
        </a:p>
      </dgm:t>
    </dgm:pt>
    <dgm:pt modelId="{0E5A957D-29A5-4F1D-9E45-6C20D385F3C3}">
      <dgm:prSet/>
      <dgm:spPr/>
      <dgm:t>
        <a:bodyPr/>
        <a:lstStyle/>
        <a:p>
          <a:pPr rtl="0"/>
          <a:r>
            <a:rPr lang="hu-HU" b="1" dirty="0" smtClean="0"/>
            <a:t>2021 -			Hazai KAP intézmény- és szakigazgatási rendszer felkészítése Pl. </a:t>
          </a:r>
          <a:r>
            <a:rPr lang="hu-HU" b="1" dirty="0" err="1" smtClean="0"/>
            <a:t>e-GN</a:t>
          </a:r>
          <a:r>
            <a:rPr lang="hu-HU" b="1" dirty="0" smtClean="0"/>
            <a:t>, ENÁR.</a:t>
          </a:r>
          <a:endParaRPr lang="hu-HU" b="1" dirty="0"/>
        </a:p>
      </dgm:t>
    </dgm:pt>
    <dgm:pt modelId="{4C325C7B-4CA7-4F39-81AD-87DBA4A23C2B}" type="parTrans" cxnId="{3388F96D-39C8-4008-9BE0-AD4712663739}">
      <dgm:prSet/>
      <dgm:spPr/>
      <dgm:t>
        <a:bodyPr/>
        <a:lstStyle/>
        <a:p>
          <a:endParaRPr lang="hu-HU"/>
        </a:p>
      </dgm:t>
    </dgm:pt>
    <dgm:pt modelId="{D0511D8D-12F8-42E5-A5D2-DBC61A1D0EC1}" type="sibTrans" cxnId="{3388F96D-39C8-4008-9BE0-AD4712663739}">
      <dgm:prSet/>
      <dgm:spPr/>
      <dgm:t>
        <a:bodyPr/>
        <a:lstStyle/>
        <a:p>
          <a:endParaRPr lang="hu-HU"/>
        </a:p>
      </dgm:t>
    </dgm:pt>
    <dgm:pt modelId="{8D9667FA-DAFB-42DF-86A9-814EEFDAEF3B}" type="pres">
      <dgm:prSet presAssocID="{32B2CB0A-5E98-454D-ADDC-51494CFCAD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63A5D2C-8983-4659-ACCB-1F1A2546D5C5}" type="pres">
      <dgm:prSet presAssocID="{505EEC20-292B-45C2-89E6-C3BA30D7FB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3780CD-057B-4A0B-8277-4D8FA6AE6D9C}" type="pres">
      <dgm:prSet presAssocID="{505EEC20-292B-45C2-89E6-C3BA30D7FB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5F8847-A44D-4BF6-8384-A5F4491C0AD0}" type="pres">
      <dgm:prSet presAssocID="{3B18B2EF-8FA1-44B6-ABE5-0A47D5045F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88308D-8A98-470E-9055-F667E45C8156}" type="pres">
      <dgm:prSet presAssocID="{3B18B2EF-8FA1-44B6-ABE5-0A47D5045F9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C0478A-5B23-4852-AE87-B47A94271180}" type="presOf" srcId="{3B18B2EF-8FA1-44B6-ABE5-0A47D5045F9C}" destId="{945F8847-A44D-4BF6-8384-A5F4491C0AD0}" srcOrd="0" destOrd="0" presId="urn:microsoft.com/office/officeart/2005/8/layout/vList2"/>
    <dgm:cxn modelId="{4DB3605F-EE27-43C9-B4E1-21922F0B5094}" srcId="{3B18B2EF-8FA1-44B6-ABE5-0A47D5045F9C}" destId="{20D09D68-B659-40B9-A3CD-F1BB51370CE7}" srcOrd="1" destOrd="0" parTransId="{DC365BC7-49D2-482B-87BB-0A6AFE52B597}" sibTransId="{3AA2F229-BFFF-446F-91A0-4531291BCCC8}"/>
    <dgm:cxn modelId="{ADC67868-A6FC-4686-A244-91A20216D1A1}" type="presOf" srcId="{9D95CC0F-1838-4060-BADC-74DEC3652E60}" destId="{7788308D-8A98-470E-9055-F667E45C8156}" srcOrd="0" destOrd="0" presId="urn:microsoft.com/office/officeart/2005/8/layout/vList2"/>
    <dgm:cxn modelId="{3388F96D-39C8-4008-9BE0-AD4712663739}" srcId="{3B18B2EF-8FA1-44B6-ABE5-0A47D5045F9C}" destId="{0E5A957D-29A5-4F1D-9E45-6C20D385F3C3}" srcOrd="6" destOrd="0" parTransId="{4C325C7B-4CA7-4F39-81AD-87DBA4A23C2B}" sibTransId="{D0511D8D-12F8-42E5-A5D2-DBC61A1D0EC1}"/>
    <dgm:cxn modelId="{4C3BF0FF-9F65-4837-B0F6-19BC668B9323}" srcId="{505EEC20-292B-45C2-89E6-C3BA30D7FB61}" destId="{735478D6-6E84-4A6A-A6B2-F586528F5205}" srcOrd="0" destOrd="0" parTransId="{C0BB9ECD-6405-4895-9299-5FDB0D1D333D}" sibTransId="{4E7710A5-2D8A-4B94-B2B8-D64DC91588E4}"/>
    <dgm:cxn modelId="{D434689B-31A4-42EE-B28D-07C03A1E4E76}" type="presOf" srcId="{735478D6-6E84-4A6A-A6B2-F586528F5205}" destId="{F23780CD-057B-4A0B-8277-4D8FA6AE6D9C}" srcOrd="0" destOrd="0" presId="urn:microsoft.com/office/officeart/2005/8/layout/vList2"/>
    <dgm:cxn modelId="{45A017E0-6E81-4544-9AC7-06E0E8E4E00E}" srcId="{3B18B2EF-8FA1-44B6-ABE5-0A47D5045F9C}" destId="{9D95CC0F-1838-4060-BADC-74DEC3652E60}" srcOrd="0" destOrd="0" parTransId="{083F7643-0F58-48AE-8CB9-7DCA70BF7A70}" sibTransId="{0797B17A-86A6-46C0-A439-8BB8079126C0}"/>
    <dgm:cxn modelId="{94B505DC-A965-4A87-A821-13279B97B00E}" srcId="{505EEC20-292B-45C2-89E6-C3BA30D7FB61}" destId="{20E4CF2F-7A36-4562-B96A-4F08ECC7D658}" srcOrd="1" destOrd="0" parTransId="{8B168B00-0FDD-41DC-AA48-AD2047D8E0BE}" sibTransId="{36E1E166-CE64-4FEB-A0FA-5A2C1FE49730}"/>
    <dgm:cxn modelId="{231A2D10-A89D-4DCA-8B99-6D898866EF59}" type="presOf" srcId="{49BCB36F-8586-4BF8-A44C-6E84775C1FD2}" destId="{F23780CD-057B-4A0B-8277-4D8FA6AE6D9C}" srcOrd="0" destOrd="2" presId="urn:microsoft.com/office/officeart/2005/8/layout/vList2"/>
    <dgm:cxn modelId="{43144962-7FDD-496A-84B1-211875CE8750}" srcId="{32B2CB0A-5E98-454D-ADDC-51494CFCAD22}" destId="{3B18B2EF-8FA1-44B6-ABE5-0A47D5045F9C}" srcOrd="1" destOrd="0" parTransId="{D3385C9E-4BF3-4F4B-B449-CBDCCD1F3031}" sibTransId="{E5762D7F-7C85-4204-871D-848F8ECE4393}"/>
    <dgm:cxn modelId="{186F80BC-4F30-476F-8FF2-3C60B7A3AB69}" type="presOf" srcId="{FF3C70CF-B23D-4845-B145-D739BE9B2DF8}" destId="{7788308D-8A98-470E-9055-F667E45C8156}" srcOrd="0" destOrd="3" presId="urn:microsoft.com/office/officeart/2005/8/layout/vList2"/>
    <dgm:cxn modelId="{D1D03186-33A6-4572-B3A0-0A78A1847C06}" srcId="{3B18B2EF-8FA1-44B6-ABE5-0A47D5045F9C}" destId="{7AE93624-BE25-4B02-BD20-086DB96A7039}" srcOrd="4" destOrd="0" parTransId="{EC4A2B3D-848A-415C-AD91-45CD76021B0D}" sibTransId="{047C6EC0-7C29-4295-B78D-7CCA66767F0D}"/>
    <dgm:cxn modelId="{A7733B94-A479-4D54-A376-39D41725920F}" srcId="{3B18B2EF-8FA1-44B6-ABE5-0A47D5045F9C}" destId="{8D95BBB3-7437-4857-8412-54C2BCC7B729}" srcOrd="5" destOrd="0" parTransId="{9FB98CD8-C9C7-45F7-B239-0B2BE9668B5F}" sibTransId="{AA854DE8-B8AE-4768-B1FD-66C24E1E4084}"/>
    <dgm:cxn modelId="{D396A666-7AA7-4479-9F17-EC2BCF185A6D}" type="presOf" srcId="{0E5A957D-29A5-4F1D-9E45-6C20D385F3C3}" destId="{7788308D-8A98-470E-9055-F667E45C8156}" srcOrd="0" destOrd="6" presId="urn:microsoft.com/office/officeart/2005/8/layout/vList2"/>
    <dgm:cxn modelId="{0E9F917F-11B4-4C2A-A3FC-8B57034178C0}" type="presOf" srcId="{7AE93624-BE25-4B02-BD20-086DB96A7039}" destId="{7788308D-8A98-470E-9055-F667E45C8156}" srcOrd="0" destOrd="4" presId="urn:microsoft.com/office/officeart/2005/8/layout/vList2"/>
    <dgm:cxn modelId="{436C8B8D-19A5-4ECD-AF0A-4681AC2C49E0}" type="presOf" srcId="{32B2CB0A-5E98-454D-ADDC-51494CFCAD22}" destId="{8D9667FA-DAFB-42DF-86A9-814EEFDAEF3B}" srcOrd="0" destOrd="0" presId="urn:microsoft.com/office/officeart/2005/8/layout/vList2"/>
    <dgm:cxn modelId="{93EC9348-10DF-4573-9FE1-0B059DC5A490}" type="presOf" srcId="{8D95BBB3-7437-4857-8412-54C2BCC7B729}" destId="{7788308D-8A98-470E-9055-F667E45C8156}" srcOrd="0" destOrd="5" presId="urn:microsoft.com/office/officeart/2005/8/layout/vList2"/>
    <dgm:cxn modelId="{D68B75D1-64E6-4F4B-BFE1-74DE406DF2D1}" type="presOf" srcId="{2CAD82D6-B10A-489A-8825-5F65B4066ADB}" destId="{F23780CD-057B-4A0B-8277-4D8FA6AE6D9C}" srcOrd="0" destOrd="4" presId="urn:microsoft.com/office/officeart/2005/8/layout/vList2"/>
    <dgm:cxn modelId="{334C1BB6-1A70-4FFB-8A90-8E713FF71819}" type="presOf" srcId="{3536FAE7-502F-4E15-B236-69626D1E7788}" destId="{F23780CD-057B-4A0B-8277-4D8FA6AE6D9C}" srcOrd="0" destOrd="3" presId="urn:microsoft.com/office/officeart/2005/8/layout/vList2"/>
    <dgm:cxn modelId="{E5FC9EDE-0110-49E8-860E-784B008CBB10}" type="presOf" srcId="{4E862E30-16F9-43FE-BDD6-5A0283ED6C33}" destId="{7788308D-8A98-470E-9055-F667E45C8156}" srcOrd="0" destOrd="2" presId="urn:microsoft.com/office/officeart/2005/8/layout/vList2"/>
    <dgm:cxn modelId="{07A1AEDB-B2CA-4E17-8145-18533F123874}" type="presOf" srcId="{20E4CF2F-7A36-4562-B96A-4F08ECC7D658}" destId="{F23780CD-057B-4A0B-8277-4D8FA6AE6D9C}" srcOrd="0" destOrd="1" presId="urn:microsoft.com/office/officeart/2005/8/layout/vList2"/>
    <dgm:cxn modelId="{F5563CD9-D609-4B00-9BDA-4D62BC412002}" type="presOf" srcId="{505EEC20-292B-45C2-89E6-C3BA30D7FB61}" destId="{963A5D2C-8983-4659-ACCB-1F1A2546D5C5}" srcOrd="0" destOrd="0" presId="urn:microsoft.com/office/officeart/2005/8/layout/vList2"/>
    <dgm:cxn modelId="{B975446A-C5BD-44D3-BCAC-958CA197B724}" srcId="{3B18B2EF-8FA1-44B6-ABE5-0A47D5045F9C}" destId="{4E862E30-16F9-43FE-BDD6-5A0283ED6C33}" srcOrd="2" destOrd="0" parTransId="{9276ADFA-02C7-4492-90A5-826D3FE6AAB5}" sibTransId="{CD7365B7-B686-4990-B3F7-A800CABEC146}"/>
    <dgm:cxn modelId="{DACFDEE9-784D-491C-AA23-F9A90D394925}" srcId="{32B2CB0A-5E98-454D-ADDC-51494CFCAD22}" destId="{505EEC20-292B-45C2-89E6-C3BA30D7FB61}" srcOrd="0" destOrd="0" parTransId="{7E6C4AB3-5B8E-4A83-B52E-E39985F6D990}" sibTransId="{F23FA2A5-4640-4D58-8623-C3FA5D323D6F}"/>
    <dgm:cxn modelId="{97CABF80-EA42-417B-A968-3509D1872EEA}" srcId="{505EEC20-292B-45C2-89E6-C3BA30D7FB61}" destId="{2CAD82D6-B10A-489A-8825-5F65B4066ADB}" srcOrd="4" destOrd="0" parTransId="{C1E1F581-937D-408C-BD0A-F08C72EEFBA6}" sibTransId="{C0F9FC6F-FF5F-4096-A4A3-A1BCDD2558E5}"/>
    <dgm:cxn modelId="{8B65891B-56F6-4226-9B2F-8C7F5291885D}" srcId="{505EEC20-292B-45C2-89E6-C3BA30D7FB61}" destId="{30AFDCCF-7E55-4796-BCC4-8B4552D3D9C5}" srcOrd="5" destOrd="0" parTransId="{ADBC4A56-770B-4536-B207-6457705C5F49}" sibTransId="{032977A7-A3F5-4BA8-9CFC-F65BEADFA4AA}"/>
    <dgm:cxn modelId="{3D86A76A-032A-4C03-AD1B-257FAAB68CFC}" type="presOf" srcId="{30AFDCCF-7E55-4796-BCC4-8B4552D3D9C5}" destId="{F23780CD-057B-4A0B-8277-4D8FA6AE6D9C}" srcOrd="0" destOrd="5" presId="urn:microsoft.com/office/officeart/2005/8/layout/vList2"/>
    <dgm:cxn modelId="{22756E68-0284-48B1-AC76-3DD918A25735}" srcId="{505EEC20-292B-45C2-89E6-C3BA30D7FB61}" destId="{49BCB36F-8586-4BF8-A44C-6E84775C1FD2}" srcOrd="2" destOrd="0" parTransId="{82149526-84F3-4C3A-B8CC-58014974BA42}" sibTransId="{6934079C-D406-45A6-B931-B762D1DB50F4}"/>
    <dgm:cxn modelId="{FAEACC04-A8F2-4E88-A9BC-0285BB5BEE2B}" srcId="{505EEC20-292B-45C2-89E6-C3BA30D7FB61}" destId="{3536FAE7-502F-4E15-B236-69626D1E7788}" srcOrd="3" destOrd="0" parTransId="{89C299A6-1181-4359-A16C-653C15E5C705}" sibTransId="{0AE7C4B7-B4CD-4D51-AE35-5C93FDC53727}"/>
    <dgm:cxn modelId="{F89FC239-4CF2-4FA4-A73F-BEA0F8A1459B}" srcId="{3B18B2EF-8FA1-44B6-ABE5-0A47D5045F9C}" destId="{FF3C70CF-B23D-4845-B145-D739BE9B2DF8}" srcOrd="3" destOrd="0" parTransId="{E65C5508-A005-4EEA-A07C-9497C7D7B99B}" sibTransId="{080BC0E7-B0A3-4AD2-9A72-0DCEFE9D3203}"/>
    <dgm:cxn modelId="{40226B1E-5D91-41C2-93C5-6B577528B511}" type="presOf" srcId="{20D09D68-B659-40B9-A3CD-F1BB51370CE7}" destId="{7788308D-8A98-470E-9055-F667E45C8156}" srcOrd="0" destOrd="1" presId="urn:microsoft.com/office/officeart/2005/8/layout/vList2"/>
    <dgm:cxn modelId="{162632F5-71C0-4D7E-8CEF-15D09170D4F7}" type="presParOf" srcId="{8D9667FA-DAFB-42DF-86A9-814EEFDAEF3B}" destId="{963A5D2C-8983-4659-ACCB-1F1A2546D5C5}" srcOrd="0" destOrd="0" presId="urn:microsoft.com/office/officeart/2005/8/layout/vList2"/>
    <dgm:cxn modelId="{0A594F72-5AE0-498D-AA8C-CD889E4F77D5}" type="presParOf" srcId="{8D9667FA-DAFB-42DF-86A9-814EEFDAEF3B}" destId="{F23780CD-057B-4A0B-8277-4D8FA6AE6D9C}" srcOrd="1" destOrd="0" presId="urn:microsoft.com/office/officeart/2005/8/layout/vList2"/>
    <dgm:cxn modelId="{C4905DDF-0972-4734-B348-6431FF5BFBF7}" type="presParOf" srcId="{8D9667FA-DAFB-42DF-86A9-814EEFDAEF3B}" destId="{945F8847-A44D-4BF6-8384-A5F4491C0AD0}" srcOrd="2" destOrd="0" presId="urn:microsoft.com/office/officeart/2005/8/layout/vList2"/>
    <dgm:cxn modelId="{B93B733B-CF82-45D4-9B3D-D727DDC7F63A}" type="presParOf" srcId="{8D9667FA-DAFB-42DF-86A9-814EEFDAEF3B}" destId="{7788308D-8A98-470E-9055-F667E45C815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smtClean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Tudásátadás, információcsere,       innováció, </a:t>
          </a:r>
          <a:r>
            <a:rPr lang="hu-HU" sz="2800" b="0" dirty="0" err="1" smtClean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digitalizáció</a:t>
          </a:r>
          <a:endParaRPr lang="hu-HU" sz="2800" b="0" dirty="0">
            <a:solidFill>
              <a:srgbClr val="FF0000"/>
            </a:solidFill>
            <a:latin typeface="+mn-lt"/>
            <a:cs typeface="Calibri Light" panose="020F0302020204030204" pitchFamily="34" charset="0"/>
          </a:endParaRP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242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9FFAC9D-CCB3-4F1E-AC2B-80745E869713}" type="presOf" srcId="{1215E6AA-0CCD-4F6B-8D7D-297EB23E5A58}" destId="{92F0B389-F70C-4748-80D2-2B5C80A3B2D5}" srcOrd="0" destOrd="1" presId="urn:microsoft.com/office/officeart/2005/8/layout/hProcess7"/>
    <dgm:cxn modelId="{583C37BD-DCD9-4509-8698-4036CE6D9584}" type="presOf" srcId="{5792E6EB-E7FB-4BEE-8CC1-29BC4E398381}" destId="{92F0B389-F70C-4748-80D2-2B5C80A3B2D5}" srcOrd="0" destOrd="4" presId="urn:microsoft.com/office/officeart/2005/8/layout/hProcess7"/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58810676-29DE-44FB-947F-90AD83D1E050}" type="presOf" srcId="{E9D912B9-124E-4F52-8F54-8BA0DE9803E3}" destId="{92F0B389-F70C-4748-80D2-2B5C80A3B2D5}" srcOrd="0" destOrd="5" presId="urn:microsoft.com/office/officeart/2005/8/layout/hProcess7"/>
    <dgm:cxn modelId="{DADCC6EA-2FDE-40B7-B762-BDEEB30BB3B9}" type="presOf" srcId="{E2BB41D3-D6E2-4CAB-AAF0-2A3D5497A7E1}" destId="{4467212A-F763-47C0-9E8C-C13AB3D5D9EE}" srcOrd="1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8CB1F1DA-9CF6-44DA-892E-1E4E193077EF}" type="presOf" srcId="{25332177-E731-4E9A-AB2F-9DB087EDC6D0}" destId="{5A13F339-9AB2-4182-AA8C-455AF31710D4}" srcOrd="0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F644D5CD-1C59-4D37-A479-C79934D60714}" type="presOf" srcId="{17207C74-E152-4FAB-BCF9-C649B59DFD65}" destId="{92F0B389-F70C-4748-80D2-2B5C80A3B2D5}" srcOrd="0" destOrd="3" presId="urn:microsoft.com/office/officeart/2005/8/layout/hProcess7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F46D8BB4-7041-4635-BF94-76F183736779}" type="presOf" srcId="{AA79745B-F662-4FD9-9B2F-52828170C1E0}" destId="{92F0B389-F70C-4748-80D2-2B5C80A3B2D5}" srcOrd="0" destOrd="0" presId="urn:microsoft.com/office/officeart/2005/8/layout/hProcess7"/>
    <dgm:cxn modelId="{78DF794A-8007-44EB-A496-F3BD871C16C0}" type="presOf" srcId="{27E066F0-FD99-4D66-9593-1B4C16A3B510}" destId="{92F0B389-F70C-4748-80D2-2B5C80A3B2D5}" srcOrd="0" destOrd="2" presId="urn:microsoft.com/office/officeart/2005/8/layout/hProcess7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F83F46B6-AAC2-42D3-A948-5B94A6D2FFB4}" type="presOf" srcId="{E2BB41D3-D6E2-4CAB-AAF0-2A3D5497A7E1}" destId="{91D147F9-886D-4E53-8321-9A6DDAF5CD27}" srcOrd="0" destOrd="0" presId="urn:microsoft.com/office/officeart/2005/8/layout/hProcess7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24E4069B-27B0-47B8-BACB-00885C4D3120}" type="presOf" srcId="{3B2416C9-5260-4A72-85B3-11E964D18E4F}" destId="{A8E9AA67-C5A8-4C8D-B44F-AC80880D72D8}" srcOrd="1" destOrd="0" presId="urn:microsoft.com/office/officeart/2005/8/layout/hProcess7"/>
    <dgm:cxn modelId="{2A45729B-3955-4E88-AD87-AA923AA3AE08}" type="presOf" srcId="{3B2416C9-5260-4A72-85B3-11E964D18E4F}" destId="{4FFF5041-A3AB-4000-B7B8-957227AB3A29}" srcOrd="0" destOrd="0" presId="urn:microsoft.com/office/officeart/2005/8/layout/hProcess7"/>
    <dgm:cxn modelId="{AD4C36EF-09D6-419C-B037-C0E08911E7DC}" type="presOf" srcId="{4D2A5136-DEA5-418E-A9DF-0F853A2A4689}" destId="{72FA0973-6E37-45CF-BE55-B27FA7CA500A}" srcOrd="0" destOrd="0" presId="urn:microsoft.com/office/officeart/2005/8/layout/hProcess7"/>
    <dgm:cxn modelId="{0074ACB6-5E48-4B94-BB72-55768D2D02BB}" type="presParOf" srcId="{72FA0973-6E37-45CF-BE55-B27FA7CA500A}" destId="{F23ECBDD-FD05-408A-A833-7491EA34D63D}" srcOrd="0" destOrd="0" presId="urn:microsoft.com/office/officeart/2005/8/layout/hProcess7"/>
    <dgm:cxn modelId="{0F8866B2-7F1C-4934-9097-7FE843349382}" type="presParOf" srcId="{F23ECBDD-FD05-408A-A833-7491EA34D63D}" destId="{91D147F9-886D-4E53-8321-9A6DDAF5CD27}" srcOrd="0" destOrd="0" presId="urn:microsoft.com/office/officeart/2005/8/layout/hProcess7"/>
    <dgm:cxn modelId="{3250CC42-3902-421C-B460-6ABD8E398CB4}" type="presParOf" srcId="{F23ECBDD-FD05-408A-A833-7491EA34D63D}" destId="{4467212A-F763-47C0-9E8C-C13AB3D5D9EE}" srcOrd="1" destOrd="0" presId="urn:microsoft.com/office/officeart/2005/8/layout/hProcess7"/>
    <dgm:cxn modelId="{A75E413D-4B85-47AC-B997-5B7FE14122EE}" type="presParOf" srcId="{F23ECBDD-FD05-408A-A833-7491EA34D63D}" destId="{5A13F339-9AB2-4182-AA8C-455AF31710D4}" srcOrd="2" destOrd="0" presId="urn:microsoft.com/office/officeart/2005/8/layout/hProcess7"/>
    <dgm:cxn modelId="{98B39872-4489-4EBB-ACAB-FFE20CEBFFA4}" type="presParOf" srcId="{72FA0973-6E37-45CF-BE55-B27FA7CA500A}" destId="{84EB1BE2-34DA-4027-AEF9-C138306668F6}" srcOrd="1" destOrd="0" presId="urn:microsoft.com/office/officeart/2005/8/layout/hProcess7"/>
    <dgm:cxn modelId="{6BB839FF-764A-4B60-9F2C-E73E342A0962}" type="presParOf" srcId="{72FA0973-6E37-45CF-BE55-B27FA7CA500A}" destId="{A212DB90-AC5C-4254-84E9-8B05F4A5D75E}" srcOrd="2" destOrd="0" presId="urn:microsoft.com/office/officeart/2005/8/layout/hProcess7"/>
    <dgm:cxn modelId="{DF4C08C2-10C5-4694-9A40-8923FD0A752A}" type="presParOf" srcId="{A212DB90-AC5C-4254-84E9-8B05F4A5D75E}" destId="{708362AF-47FA-4825-9DC8-07EEFB86E225}" srcOrd="0" destOrd="0" presId="urn:microsoft.com/office/officeart/2005/8/layout/hProcess7"/>
    <dgm:cxn modelId="{1FC29C82-26F5-47F8-89F0-B7AA9F8FDE98}" type="presParOf" srcId="{A212DB90-AC5C-4254-84E9-8B05F4A5D75E}" destId="{F1E93752-5EEF-4ABB-A148-7FC679D7A4B6}" srcOrd="1" destOrd="0" presId="urn:microsoft.com/office/officeart/2005/8/layout/hProcess7"/>
    <dgm:cxn modelId="{41D30952-D9AB-4B90-ACCC-D93E357B1237}" type="presParOf" srcId="{A212DB90-AC5C-4254-84E9-8B05F4A5D75E}" destId="{9FE169D7-1E74-4621-9069-50F07FE1833F}" srcOrd="2" destOrd="0" presId="urn:microsoft.com/office/officeart/2005/8/layout/hProcess7"/>
    <dgm:cxn modelId="{2687958C-8E02-4EA4-8EA3-41DCFFE486B0}" type="presParOf" srcId="{72FA0973-6E37-45CF-BE55-B27FA7CA500A}" destId="{9E1AF157-8326-4B91-B8C7-0B187E591B02}" srcOrd="3" destOrd="0" presId="urn:microsoft.com/office/officeart/2005/8/layout/hProcess7"/>
    <dgm:cxn modelId="{F4DC5D10-95FA-4BFE-8E34-FA88B9CB4674}" type="presParOf" srcId="{72FA0973-6E37-45CF-BE55-B27FA7CA500A}" destId="{06D0E180-F02A-4C7D-84DA-B0881C03FFBC}" srcOrd="4" destOrd="0" presId="urn:microsoft.com/office/officeart/2005/8/layout/hProcess7"/>
    <dgm:cxn modelId="{644C0BD7-C1AC-4F09-BC49-BCA980E4278B}" type="presParOf" srcId="{06D0E180-F02A-4C7D-84DA-B0881C03FFBC}" destId="{4FFF5041-A3AB-4000-B7B8-957227AB3A29}" srcOrd="0" destOrd="0" presId="urn:microsoft.com/office/officeart/2005/8/layout/hProcess7"/>
    <dgm:cxn modelId="{73315820-FB3F-4663-8180-E93DA44486FE}" type="presParOf" srcId="{06D0E180-F02A-4C7D-84DA-B0881C03FFBC}" destId="{A8E9AA67-C5A8-4C8D-B44F-AC80880D72D8}" srcOrd="1" destOrd="0" presId="urn:microsoft.com/office/officeart/2005/8/layout/hProcess7"/>
    <dgm:cxn modelId="{12092CFC-793B-42EC-B0DA-A7A5C81D79D8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5D2C-8983-4659-ACCB-1F1A2546D5C5}">
      <dsp:nvSpPr>
        <dsp:cNvPr id="0" name=""/>
        <dsp:cNvSpPr/>
      </dsp:nvSpPr>
      <dsp:spPr>
        <a:xfrm>
          <a:off x="0" y="39880"/>
          <a:ext cx="11563926" cy="57563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smtClean="0"/>
            <a:t>Alapelvek</a:t>
          </a:r>
          <a:r>
            <a:rPr lang="hu-HU" sz="2400" kern="1200" smtClean="0"/>
            <a:t>:</a:t>
          </a:r>
          <a:endParaRPr lang="hu-HU" sz="2400" kern="1200"/>
        </a:p>
      </dsp:txBody>
      <dsp:txXfrm>
        <a:off x="28100" y="67980"/>
        <a:ext cx="11507726" cy="519439"/>
      </dsp:txXfrm>
    </dsp:sp>
    <dsp:sp modelId="{F23780CD-057B-4A0B-8277-4D8FA6AE6D9C}">
      <dsp:nvSpPr>
        <dsp:cNvPr id="0" name=""/>
        <dsp:cNvSpPr/>
      </dsp:nvSpPr>
      <dsp:spPr>
        <a:xfrm>
          <a:off x="0" y="615520"/>
          <a:ext cx="11563926" cy="203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15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 smtClean="0"/>
            <a:t>KAP Stratégiai Terv:</a:t>
          </a:r>
          <a:r>
            <a:rPr lang="hu-HU" sz="2000" b="1" kern="1200" dirty="0" smtClean="0"/>
            <a:t> I. és II. pillér (vidékfejlesztés) </a:t>
          </a:r>
          <a:r>
            <a:rPr lang="hu-HU" sz="2000" kern="1200" dirty="0" smtClean="0"/>
            <a:t>egyben</a:t>
          </a:r>
          <a:endParaRPr lang="hu-H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 smtClean="0"/>
            <a:t>A tagállamoknak sokkal </a:t>
          </a:r>
          <a:r>
            <a:rPr lang="hu-HU" sz="2000" b="1" kern="1200" dirty="0" smtClean="0"/>
            <a:t>erőteljesebb környezeti és éghajlati </a:t>
          </a:r>
          <a:r>
            <a:rPr lang="hu-HU" sz="2000" kern="1200" dirty="0" smtClean="0"/>
            <a:t>célkitűzést kell vállalniuk.</a:t>
          </a:r>
          <a:endParaRPr lang="hu-H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 smtClean="0"/>
            <a:t>Megfelelés alapúról áttérés az eredményalapú ellenőrzésre, területi monitoring, </a:t>
          </a:r>
          <a:r>
            <a:rPr lang="hu-HU" sz="2000" kern="1200" dirty="0" err="1" smtClean="0"/>
            <a:t>e-GN</a:t>
          </a:r>
          <a:r>
            <a:rPr lang="hu-HU" sz="2000" kern="1200" dirty="0" smtClean="0"/>
            <a:t>.</a:t>
          </a:r>
          <a:endParaRPr lang="hu-H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 smtClean="0"/>
            <a:t>A II. pillér esetében </a:t>
          </a:r>
          <a:r>
            <a:rPr lang="hu-HU" sz="2000" b="1" kern="1200" dirty="0" smtClean="0"/>
            <a:t>támogatható marad </a:t>
          </a:r>
          <a:r>
            <a:rPr lang="hu-HU" sz="2000" kern="1200" dirty="0" smtClean="0"/>
            <a:t>valamennyi a jelenleg alkalmazott intézkedés.</a:t>
          </a:r>
          <a:endParaRPr lang="hu-H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 smtClean="0"/>
            <a:t>A </a:t>
          </a:r>
          <a:r>
            <a:rPr lang="hu-HU" sz="2000" b="1" kern="1200" dirty="0" smtClean="0"/>
            <a:t>80%-os mértékű nemzeti forrás </a:t>
          </a:r>
          <a:r>
            <a:rPr lang="hu-HU" sz="2000" kern="1200" dirty="0" smtClean="0"/>
            <a:t>kiegészítés is megmarad. </a:t>
          </a:r>
          <a:endParaRPr lang="hu-H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000" kern="1200" dirty="0" smtClean="0"/>
            <a:t>Forrás 5%-át LEADER, 35% környezetvédelmi célkitűzések, 3% fiatal gazdák.</a:t>
          </a:r>
          <a:endParaRPr lang="hu-HU" sz="2000" kern="1200" dirty="0"/>
        </a:p>
      </dsp:txBody>
      <dsp:txXfrm>
        <a:off x="0" y="615520"/>
        <a:ext cx="11563926" cy="2036880"/>
      </dsp:txXfrm>
    </dsp:sp>
    <dsp:sp modelId="{945F8847-A44D-4BF6-8384-A5F4491C0AD0}">
      <dsp:nvSpPr>
        <dsp:cNvPr id="0" name=""/>
        <dsp:cNvSpPr/>
      </dsp:nvSpPr>
      <dsp:spPr>
        <a:xfrm>
          <a:off x="0" y="2652401"/>
          <a:ext cx="11563926" cy="575639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Mérföldkövek:</a:t>
          </a:r>
          <a:endParaRPr lang="hu-HU" sz="2400" kern="1200" dirty="0"/>
        </a:p>
      </dsp:txBody>
      <dsp:txXfrm>
        <a:off x="28100" y="2680501"/>
        <a:ext cx="11507726" cy="519439"/>
      </dsp:txXfrm>
    </dsp:sp>
    <dsp:sp modelId="{7788308D-8A98-470E-9055-F667E45C8156}">
      <dsp:nvSpPr>
        <dsp:cNvPr id="0" name=""/>
        <dsp:cNvSpPr/>
      </dsp:nvSpPr>
      <dsp:spPr>
        <a:xfrm>
          <a:off x="0" y="3228040"/>
          <a:ext cx="11563926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15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b="1" kern="1200" dirty="0" smtClean="0"/>
            <a:t>2021.12.30.		KAP ST benyújtása</a:t>
          </a:r>
          <a:endParaRPr lang="hu-HU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b="1" kern="1200" dirty="0" smtClean="0"/>
            <a:t>2022.01-03.		KAP ST bizottsági értékelése 424 észrevételt kaptunk.</a:t>
          </a:r>
          <a:endParaRPr lang="hu-HU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b="1" kern="1200" dirty="0" smtClean="0"/>
            <a:t>2022.04-09.22. 	KAP ST tárgyalása 30 feletti kétoldalú tárgyalás.</a:t>
          </a:r>
          <a:endParaRPr lang="hu-HU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b="1" kern="1200" dirty="0" smtClean="0"/>
            <a:t>2022.11.07.		KAP ST elfogadása</a:t>
          </a:r>
          <a:endParaRPr lang="hu-HU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b="1" kern="1200" dirty="0" smtClean="0"/>
            <a:t>2022.11.02.		Hazai KAP törvény parlamenti benyújtása I-II. pillérre együtt (T/1840).</a:t>
          </a:r>
          <a:endParaRPr lang="hu-HU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b="1" kern="1200" dirty="0" smtClean="0"/>
            <a:t>2022.09.22-12.31.	Hazai KAP végrehajtási rendeletek elkészítése 10 felett csak I. pillérre. </a:t>
          </a:r>
          <a:endParaRPr lang="hu-HU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900" b="1" kern="1200" dirty="0" smtClean="0"/>
            <a:t>2021 -			Hazai KAP intézmény- és szakigazgatási rendszer felkészítése Pl. </a:t>
          </a:r>
          <a:r>
            <a:rPr lang="hu-HU" sz="1900" b="1" kern="1200" dirty="0" err="1" smtClean="0"/>
            <a:t>e-GN</a:t>
          </a:r>
          <a:r>
            <a:rPr lang="hu-HU" sz="1900" b="1" kern="1200" dirty="0" smtClean="0"/>
            <a:t>, ENÁR.</a:t>
          </a:r>
          <a:endParaRPr lang="hu-HU" sz="1900" b="1" kern="1200" dirty="0"/>
        </a:p>
      </dsp:txBody>
      <dsp:txXfrm>
        <a:off x="0" y="3228040"/>
        <a:ext cx="11563926" cy="2285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08814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40344" y="1640344"/>
        <a:ext cx="4298317" cy="1017628"/>
      </dsp:txXfrm>
    </dsp:sp>
    <dsp:sp modelId="{5A13F339-9AB2-4182-AA8C-455AF31710D4}">
      <dsp:nvSpPr>
        <dsp:cNvPr id="0" name=""/>
        <dsp:cNvSpPr/>
      </dsp:nvSpPr>
      <dsp:spPr>
        <a:xfrm>
          <a:off x="1028173" y="0"/>
          <a:ext cx="379066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sp:txBody>
      <dsp:txXfrm>
        <a:off x="1028173" y="0"/>
        <a:ext cx="3790667" cy="5241851"/>
      </dsp:txXfrm>
    </dsp:sp>
    <dsp:sp modelId="{4FFF5041-A3AB-4000-B7B8-957227AB3A29}">
      <dsp:nvSpPr>
        <dsp:cNvPr id="0" name=""/>
        <dsp:cNvSpPr/>
      </dsp:nvSpPr>
      <dsp:spPr>
        <a:xfrm>
          <a:off x="5267589" y="0"/>
          <a:ext cx="6173171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35747" y="1531841"/>
        <a:ext cx="4298317" cy="1234634"/>
      </dsp:txXfrm>
    </dsp:sp>
    <dsp:sp modelId="{F1E93752-5EEF-4ABB-A148-7FC679D7A4B6}">
      <dsp:nvSpPr>
        <dsp:cNvPr id="0" name=""/>
        <dsp:cNvSpPr/>
      </dsp:nvSpPr>
      <dsp:spPr>
        <a:xfrm rot="5400000">
          <a:off x="4923343" y="3889784"/>
          <a:ext cx="770779" cy="785037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34103" y="0"/>
          <a:ext cx="45990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smtClean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Tudásátadás, információcsere,       innováció, </a:t>
          </a:r>
          <a:r>
            <a:rPr lang="hu-HU" sz="2800" b="0" kern="1200" dirty="0" err="1" smtClean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digitalizáció</a:t>
          </a:r>
          <a:endParaRPr lang="hu-HU" sz="2800" b="0" kern="1200" dirty="0">
            <a:solidFill>
              <a:srgbClr val="FF0000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34103" y="0"/>
        <a:ext cx="4599012" cy="5241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gazdálkodók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tudásszintje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tudásuk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minősége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korszerűsége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gyakorlatiassága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meghatározza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versenyképességüket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szerepet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játszik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vidéki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területek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gazdasági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növekedésének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társadalmi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fejlődésének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előmozdításában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tanulásban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részvétel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ösztönzése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gazdaság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vállalkozás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gazdálkodó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speciális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szükségleteire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reagáló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alkalmazott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tudásátadási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szolgáltatás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támogatásával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képzési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ismeretátadási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lehetőségek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széles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skálája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aktuális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kihívásokra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válaszokat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mezőgazdaság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erdőgazdálkodás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élelmiszeripar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vidékfejlesztés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szereplői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számára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online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formában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egyaránt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elérhető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874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beavatkozás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legalább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110.000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gazdálkodót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szólítunk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esetekben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nehezen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láttathatóak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nehezen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érhetőek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javarészt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gazdasági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mérettel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rendelkeznek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Úgymond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lépést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teszünk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gazdálkodóval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otthonosabban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mozogjanak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éppen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aktuális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gazdasági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jogszabályi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környezetben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49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915">
              <a:defRPr/>
            </a:pPr>
            <a:r>
              <a:rPr lang="hu-HU" sz="1400" b="1" dirty="0" smtClean="0">
                <a:solidFill>
                  <a:prstClr val="black"/>
                </a:solidFill>
              </a:rPr>
              <a:t>Aktív szaktanácsadók 1168, ebből 672 független</a:t>
            </a:r>
          </a:p>
          <a:p>
            <a:pPr defTabSz="462915">
              <a:defRPr/>
            </a:pPr>
            <a:r>
              <a:rPr lang="hu-HU" sz="1400" b="1" dirty="0" smtClean="0">
                <a:solidFill>
                  <a:prstClr val="black"/>
                </a:solidFill>
              </a:rPr>
              <a:t>Aktív</a:t>
            </a:r>
            <a:r>
              <a:rPr lang="hu-HU" sz="1400" b="1" baseline="0" dirty="0" smtClean="0">
                <a:solidFill>
                  <a:prstClr val="black"/>
                </a:solidFill>
              </a:rPr>
              <a:t> szervezet 130 db, ebből 83 független</a:t>
            </a:r>
            <a:endParaRPr lang="hu-HU" sz="1400" b="1" dirty="0" smtClean="0">
              <a:solidFill>
                <a:prstClr val="black"/>
              </a:solidFill>
            </a:endParaRPr>
          </a:p>
          <a:p>
            <a:pPr defTabSz="462915">
              <a:defRPr/>
            </a:pPr>
            <a:r>
              <a:rPr lang="hu-HU" sz="1400" b="1" dirty="0" smtClean="0">
                <a:solidFill>
                  <a:prstClr val="black"/>
                </a:solidFill>
              </a:rPr>
              <a:t>A szaktanácsadói tevékenység definíciója</a:t>
            </a:r>
            <a:r>
              <a:rPr lang="hu-HU" sz="1400" dirty="0" smtClean="0">
                <a:solidFill>
                  <a:prstClr val="black"/>
                </a:solidFill>
              </a:rPr>
              <a:t> a 1/2022. AM rendelet értelmében:  </a:t>
            </a:r>
          </a:p>
          <a:p>
            <a:pPr marL="347186" indent="-347186" defTabSz="462915">
              <a:buFont typeface="Arial" panose="020B0604020202020204" pitchFamily="34" charset="0"/>
              <a:buChar char="•"/>
              <a:defRPr/>
            </a:pPr>
            <a:r>
              <a:rPr lang="hu-HU" sz="1400" dirty="0" smtClean="0">
                <a:solidFill>
                  <a:prstClr val="black"/>
                </a:solidFill>
              </a:rPr>
              <a:t>meghatározott szakterületeken belüli szakterülete(</a:t>
            </a:r>
            <a:r>
              <a:rPr lang="hu-HU" sz="1400" dirty="0" err="1" smtClean="0">
                <a:solidFill>
                  <a:prstClr val="black"/>
                </a:solidFill>
              </a:rPr>
              <a:t>ke</a:t>
            </a:r>
            <a:r>
              <a:rPr lang="hu-HU" sz="1400" dirty="0" smtClean="0">
                <a:solidFill>
                  <a:prstClr val="black"/>
                </a:solidFill>
              </a:rPr>
              <a:t>)n </a:t>
            </a:r>
          </a:p>
          <a:p>
            <a:pPr marL="347186" indent="-347186" defTabSz="462915">
              <a:buFont typeface="Arial" panose="020B0604020202020204" pitchFamily="34" charset="0"/>
              <a:buChar char="•"/>
              <a:defRPr/>
            </a:pPr>
            <a:r>
              <a:rPr lang="hu-HU" sz="1400" dirty="0" smtClean="0">
                <a:solidFill>
                  <a:prstClr val="black"/>
                </a:solidFill>
              </a:rPr>
              <a:t>az ügyfél agrártevékenységéhez kapcsolódó </a:t>
            </a:r>
          </a:p>
          <a:p>
            <a:pPr marL="810101" lvl="1" indent="-347186" defTabSz="462915">
              <a:buFont typeface="Arial" panose="020B0604020202020204" pitchFamily="34" charset="0"/>
              <a:buChar char="•"/>
              <a:defRPr/>
            </a:pPr>
            <a:r>
              <a:rPr lang="hu-HU" sz="1400" dirty="0" smtClean="0">
                <a:solidFill>
                  <a:prstClr val="black"/>
                </a:solidFill>
              </a:rPr>
              <a:t>önállóan, </a:t>
            </a:r>
          </a:p>
          <a:p>
            <a:pPr marL="810101" lvl="1" indent="-347186" defTabSz="462915">
              <a:buFont typeface="Arial" panose="020B0604020202020204" pitchFamily="34" charset="0"/>
              <a:buChar char="•"/>
              <a:defRPr/>
            </a:pPr>
            <a:r>
              <a:rPr lang="hu-HU" sz="1400" dirty="0" smtClean="0">
                <a:solidFill>
                  <a:prstClr val="black"/>
                </a:solidFill>
              </a:rPr>
              <a:t>üzletszerűen </a:t>
            </a:r>
          </a:p>
          <a:p>
            <a:pPr marL="810101" lvl="1" indent="-347186" defTabSz="462915">
              <a:buFont typeface="Arial" panose="020B0604020202020204" pitchFamily="34" charset="0"/>
              <a:buChar char="•"/>
              <a:defRPr/>
            </a:pPr>
            <a:r>
              <a:rPr lang="hu-HU" sz="1400" dirty="0" smtClean="0">
                <a:solidFill>
                  <a:prstClr val="black"/>
                </a:solidFill>
              </a:rPr>
              <a:t>rendszeresen, </a:t>
            </a:r>
          </a:p>
          <a:p>
            <a:pPr marL="810101" lvl="1" indent="-347186" defTabSz="462915">
              <a:buFont typeface="Arial" panose="020B0604020202020204" pitchFamily="34" charset="0"/>
              <a:buChar char="•"/>
              <a:defRPr/>
            </a:pPr>
            <a:r>
              <a:rPr lang="hu-HU" sz="1400" dirty="0" smtClean="0">
                <a:solidFill>
                  <a:prstClr val="black"/>
                </a:solidFill>
              </a:rPr>
              <a:t>nyereség elérése érdekében, </a:t>
            </a:r>
          </a:p>
          <a:p>
            <a:pPr marL="810101" lvl="1" indent="-347186" defTabSz="462915">
              <a:buFont typeface="Arial" panose="020B0604020202020204" pitchFamily="34" charset="0"/>
              <a:buChar char="•"/>
              <a:defRPr/>
            </a:pPr>
            <a:r>
              <a:rPr lang="hu-HU" sz="1400" dirty="0" smtClean="0">
                <a:solidFill>
                  <a:prstClr val="black"/>
                </a:solidFill>
              </a:rPr>
              <a:t>gazdasági kockázatvállalás mellett végzett tanácsadással megvalósított </a:t>
            </a:r>
          </a:p>
          <a:p>
            <a:pPr marL="752237" lvl="1" indent="-289322" defTabSz="462915">
              <a:buFont typeface="Arial" panose="020B0604020202020204" pitchFamily="34" charset="0"/>
              <a:buChar char="–"/>
              <a:defRPr/>
            </a:pPr>
            <a:r>
              <a:rPr lang="hu-HU" sz="1000" dirty="0" smtClean="0">
                <a:solidFill>
                  <a:prstClr val="black"/>
                </a:solidFill>
              </a:rPr>
              <a:t>szolgáltatási tevékenység, </a:t>
            </a:r>
          </a:p>
          <a:p>
            <a:pPr marL="752237" lvl="1" indent="-289322" defTabSz="462915">
              <a:buFont typeface="Arial" panose="020B0604020202020204" pitchFamily="34" charset="0"/>
              <a:buChar char="–"/>
              <a:defRPr/>
            </a:pPr>
            <a:r>
              <a:rPr lang="hu-HU" sz="1000" dirty="0" smtClean="0">
                <a:solidFill>
                  <a:prstClr val="black"/>
                </a:solidFill>
              </a:rPr>
              <a:t>amely polgári jogi szerződéskötés keretében valósul meg.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8860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915">
              <a:defRPr/>
            </a:pPr>
            <a:r>
              <a:rPr lang="hu-HU" sz="1400" b="1" dirty="0" smtClean="0">
                <a:solidFill>
                  <a:prstClr val="black"/>
                </a:solidFill>
              </a:rPr>
              <a:t>Aktív szaktanácsadók 1168, ebből 672 független</a:t>
            </a:r>
          </a:p>
          <a:p>
            <a:pPr defTabSz="462915">
              <a:defRPr/>
            </a:pPr>
            <a:r>
              <a:rPr lang="hu-HU" sz="1400" b="1" dirty="0" smtClean="0">
                <a:solidFill>
                  <a:prstClr val="black"/>
                </a:solidFill>
              </a:rPr>
              <a:t>Aktív</a:t>
            </a:r>
            <a:r>
              <a:rPr lang="hu-HU" sz="1400" b="1" baseline="0" dirty="0" smtClean="0">
                <a:solidFill>
                  <a:prstClr val="black"/>
                </a:solidFill>
              </a:rPr>
              <a:t> szervezet 130 db, ebből 83 független</a:t>
            </a:r>
            <a:endParaRPr lang="hu-HU" sz="1400" b="1" dirty="0" smtClean="0">
              <a:solidFill>
                <a:prstClr val="black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Kiválasztási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elvek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amelyek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részben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alkalmazhatók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pénzügyi-terv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minősége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kompetenciák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infrastrukturális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tárgyi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feltételek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adottságok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minősége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megoldások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alkalmazása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ismeretátadás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gyakorlatorientáltsága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Területi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lefedettség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mértéke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310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innovatív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gyakorlatok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fejlesztését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átadását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megvalósítását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együttműködések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támogatása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innovációs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megoldások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alkalmazásának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ösztönzése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mezőgazdasági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erdőgazdálkodási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élelmiszeripari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ágazatok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termelékenyebbé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fenntarthatóbbá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váljanak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versenyképesség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javuljon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vidékfejlesztési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szektorban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társadalmi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innovációk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segítsék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közösségeket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szektorok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kedvezőbben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alkalmazkodjanak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aktuális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kihívásokhoz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élesebb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változékony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klímaváltozás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szigorúbb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környezetvédelmi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szabályok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betartása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hu-HU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szakmapolitikai cél: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Talaj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Növényvédelem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ökológiai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gazdálkodás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Levegővédelem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ÜHG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Vízvédelem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Állatjólét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Erdőgazdálkodás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vadgazdálkodás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összehangolása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Erdőgazdálkodás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társadalmi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igények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összehangolása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beavatkozás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kapcsán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támogatható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költségek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operatív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csoport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megalakulásának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működésének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promóciójának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kutatási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tevékenységének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költsége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beleértve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teljesítést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Flatrate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20%)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operatív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csoportok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tagjainak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beruházási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jellegű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költségeit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tételes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költségelszámolással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tervezzük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elszámolhatóvá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5899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A </a:t>
            </a:r>
            <a:r>
              <a:rPr lang="hu-HU" b="1" dirty="0" err="1" smtClean="0"/>
              <a:t>digitalizáció</a:t>
            </a:r>
            <a:r>
              <a:rPr lang="hu-HU" b="1" dirty="0" smtClean="0"/>
              <a:t> horizontális célkitűzésként jelenik meg a </a:t>
            </a:r>
            <a:r>
              <a:rPr lang="hu-HU" b="1" dirty="0" err="1" smtClean="0"/>
              <a:t>KAP-ban</a:t>
            </a:r>
            <a:endParaRPr lang="hu-HU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Fő feladat az egyes ágazatok digitális fejlesztéseinek támogatása: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Agrár- és élelmiszeripari vállalkozások </a:t>
            </a:r>
            <a:r>
              <a:rPr lang="hu-HU" dirty="0" smtClean="0"/>
              <a:t>digitális infrastruktúrájának, </a:t>
            </a:r>
            <a:r>
              <a:rPr lang="hu-HU" b="1" dirty="0" smtClean="0"/>
              <a:t>informatikai hátterének fejlesztése</a:t>
            </a:r>
            <a:r>
              <a:rPr lang="hu-HU" dirty="0" smtClean="0"/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Digitális megoldások fejlesztése </a:t>
            </a:r>
            <a:r>
              <a:rPr lang="hu-HU" dirty="0" smtClean="0"/>
              <a:t>minőségbiztosítás, tanúsítás, </a:t>
            </a:r>
            <a:r>
              <a:rPr lang="hu-HU" dirty="0" err="1" smtClean="0"/>
              <a:t>nyomonkövethetőség</a:t>
            </a:r>
            <a:r>
              <a:rPr lang="hu-HU" dirty="0" smtClean="0"/>
              <a:t>, árujelölés és osztályozás céljából.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Digitális megoldások fejlesztése </a:t>
            </a:r>
            <a:r>
              <a:rPr lang="hu-HU" dirty="0" smtClean="0"/>
              <a:t>a termelésben és az ágazati nyilvántartásokban.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Elektronikus ügyintézés</a:t>
            </a:r>
            <a:r>
              <a:rPr lang="hu-HU" dirty="0" smtClean="0"/>
              <a:t>, transzparencia, </a:t>
            </a:r>
            <a:r>
              <a:rPr lang="hu-HU" dirty="0" err="1" smtClean="0"/>
              <a:t>nyomonkövethetőség</a:t>
            </a:r>
            <a:r>
              <a:rPr lang="hu-HU" dirty="0" smtClean="0"/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Digitális ágazati nyilvántartások kialakítása</a:t>
            </a:r>
            <a:r>
              <a:rPr lang="hu-HU" dirty="0" smtClean="0"/>
              <a:t>, integrációja.</a:t>
            </a:r>
          </a:p>
          <a:p>
            <a:pPr lvl="1" algn="just"/>
            <a:r>
              <a:rPr lang="hu-HU" b="1" dirty="0" smtClean="0"/>
              <a:t>Közép- és felsőfokú oktatási intézmények</a:t>
            </a:r>
            <a:r>
              <a:rPr lang="hu-HU" dirty="0" smtClean="0"/>
              <a:t>, tanüzemek, bemutató üzemek, mintaüzemek </a:t>
            </a:r>
            <a:r>
              <a:rPr lang="hu-HU" b="1" dirty="0" smtClean="0"/>
              <a:t>infrastruktúrájának fejlesztése</a:t>
            </a:r>
            <a:r>
              <a:rPr lang="hu-HU" dirty="0" smtClean="0"/>
              <a:t>.</a:t>
            </a:r>
          </a:p>
          <a:p>
            <a:pPr lvl="1" algn="just"/>
            <a:r>
              <a:rPr lang="hu-HU" b="1" dirty="0" smtClean="0"/>
              <a:t>Vidéki területek digitális infrastruktúrájának</a:t>
            </a:r>
            <a:r>
              <a:rPr lang="hu-HU" dirty="0" smtClean="0"/>
              <a:t>, informatikai hátterének </a:t>
            </a:r>
            <a:r>
              <a:rPr lang="hu-HU" b="1" dirty="0" smtClean="0"/>
              <a:t>fejlesztése.</a:t>
            </a:r>
          </a:p>
          <a:p>
            <a:pPr lvl="1" algn="just"/>
            <a:r>
              <a:rPr lang="hu-HU" dirty="0" smtClean="0"/>
              <a:t>Vidéki népesség digitális alapkészségeinek, kompetenciáinak erősítése</a:t>
            </a:r>
            <a:endParaRPr lang="hu-HU" altLang="hu-HU" dirty="0" smtClean="0">
              <a:solidFill>
                <a:srgbClr val="92D050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81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Elvárt hatások:</a:t>
            </a: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"/>
            </a:pPr>
            <a:r>
              <a:rPr lang="en-US" sz="1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Üzemi eredményeiket javíthassák</a:t>
            </a:r>
            <a:endParaRPr lang="hu-HU" sz="1200" dirty="0" smtClean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"/>
            </a:pPr>
            <a:r>
              <a:rPr lang="en-US" sz="1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Megfeleljenek az egyre növekvő nyomonkövethetőségi és fenntarthatósági adatszolgáltatási kötelezettségnek (közigazgatás, hitelezés, kereskedelem és felvásárlók)</a:t>
            </a:r>
            <a:endParaRPr lang="hu-HU" sz="1200" dirty="0" smtClean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"/>
            </a:pPr>
            <a:r>
              <a:rPr lang="en-US" sz="1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Racionalizálják, adott esetben csökkentsék a felhasznált inputanyagok (növényvédőszerek, műtrágyák, gázolaj stb.) mennyiségét</a:t>
            </a:r>
            <a:endParaRPr lang="hu-HU" sz="1200" dirty="0" smtClean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"/>
            </a:pPr>
            <a:r>
              <a:rPr lang="en-US" sz="1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Csökkentsék az ammónia és ÜHG kibocsátásukat, valamint a felszíni és felszínalatti vizek terhelését</a:t>
            </a:r>
            <a:endParaRPr lang="hu-HU" sz="1200" dirty="0" smtClean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"/>
            </a:pPr>
            <a:r>
              <a:rPr lang="en-US" sz="1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Javítsák a táp-anyaggazdálkodásikat és így a talajállapotot</a:t>
            </a:r>
            <a:endParaRPr lang="hu-HU" sz="1200" dirty="0" smtClean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"/>
            </a:pPr>
            <a:r>
              <a:rPr lang="en-US" sz="1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Hozzájáruljanak a klímaváltozás okozta termőhelyi változások mérsékléséhez, és javítsák adaptációs képességüket</a:t>
            </a:r>
            <a:endParaRPr lang="hu-HU" sz="1200" dirty="0" smtClean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3953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hátrányos helyzetű, lemaradó térségekben felzárkóztatás a digitális eszközök segítségével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települések kidolgozzák saját okos falu stratégiájukat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digitalizáció adta lehetőségeket a közösségi fejlesztésekre, közösségfejlesztésre, a kommunikáció erősítésére használják, aktív helyi közösségek alakuljanak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vidéki közösségek együttműködése erősödjön, valamint a térségi együttműködések alakuljanak,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vidéki életminőség, a vidéki ökoszisztéma javuljon,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vidék népességmegtartó és népességvonzó ereje növekedjen,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az okos falu koncepció mentén igényvezérelt vidékfejlesztési beavatkozások valósuljanak meg.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1611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a1b6e560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a1b6e560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0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499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KAP mérföldkövek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8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KAP beavatkozás típusok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091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4:notes"/>
          <p:cNvSpPr txBox="1">
            <a:spLocks noGrp="1"/>
          </p:cNvSpPr>
          <p:nvPr>
            <p:ph type="body" idx="1"/>
          </p:nvPr>
        </p:nvSpPr>
        <p:spPr>
          <a:xfrm>
            <a:off x="680880" y="4784070"/>
            <a:ext cx="5447100" cy="3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469" name="Google Shape;469;p4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hu-HU">
                <a:solidFill>
                  <a:prstClr val="black"/>
                </a:solidFill>
              </a:rPr>
              <a:pPr>
                <a:buClr>
                  <a:srgbClr val="000000"/>
                </a:buClr>
                <a:buSzPts val="1400"/>
                <a:buFont typeface="Arial"/>
                <a:buNone/>
              </a:pPr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1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1200" b="1" u="sng" dirty="0" smtClean="0"/>
              <a:t>Cél: </a:t>
            </a:r>
            <a:r>
              <a:rPr lang="en-US" sz="1200" dirty="0" smtClean="0"/>
              <a:t>A </a:t>
            </a:r>
            <a:r>
              <a:rPr lang="en-US" sz="1200" dirty="0" err="1" smtClean="0"/>
              <a:t>mezőgazdaságban</a:t>
            </a:r>
            <a:r>
              <a:rPr lang="en-US" sz="1200" dirty="0" smtClean="0"/>
              <a:t> </a:t>
            </a:r>
            <a:r>
              <a:rPr lang="en-US" sz="1200" dirty="0" err="1" smtClean="0"/>
              <a:t>tapasztalható</a:t>
            </a:r>
            <a:r>
              <a:rPr lang="en-US" sz="1200" dirty="0" smtClean="0"/>
              <a:t> </a:t>
            </a:r>
            <a:r>
              <a:rPr lang="en-US" sz="1200" dirty="0" err="1" smtClean="0"/>
              <a:t>elöregedés</a:t>
            </a:r>
            <a:r>
              <a:rPr lang="en-US" sz="1200" dirty="0" smtClean="0"/>
              <a:t> </a:t>
            </a:r>
            <a:r>
              <a:rPr lang="en-US" sz="1200" dirty="0" err="1" smtClean="0"/>
              <a:t>megállítása</a:t>
            </a:r>
            <a:r>
              <a:rPr lang="en-US" sz="1200" dirty="0" smtClean="0"/>
              <a:t>, </a:t>
            </a:r>
            <a:r>
              <a:rPr lang="en-US" sz="1200" dirty="0" err="1" smtClean="0"/>
              <a:t>az</a:t>
            </a:r>
            <a:r>
              <a:rPr lang="en-US" sz="1200" dirty="0" smtClean="0"/>
              <a:t> </a:t>
            </a:r>
            <a:r>
              <a:rPr lang="en-US" sz="1200" dirty="0" err="1" smtClean="0"/>
              <a:t>agrár-nemzedékváltás</a:t>
            </a:r>
            <a:r>
              <a:rPr lang="en-US" sz="1200" dirty="0" smtClean="0"/>
              <a:t> </a:t>
            </a:r>
            <a:r>
              <a:rPr lang="en-US" sz="1200" dirty="0" err="1" smtClean="0"/>
              <a:t>ösztönzése</a:t>
            </a:r>
            <a:r>
              <a:rPr lang="en-US" sz="1200" dirty="0" smtClean="0"/>
              <a:t>, </a:t>
            </a:r>
            <a:r>
              <a:rPr lang="en-US" sz="1200" dirty="0" err="1" smtClean="0"/>
              <a:t>valamint</a:t>
            </a:r>
            <a:r>
              <a:rPr lang="en-US" sz="1200" dirty="0" smtClean="0"/>
              <a:t> a </a:t>
            </a:r>
            <a:r>
              <a:rPr lang="en-US" sz="1200" dirty="0" err="1" smtClean="0"/>
              <a:t>fiatalok</a:t>
            </a:r>
            <a:r>
              <a:rPr lang="en-US" sz="1200" dirty="0" smtClean="0"/>
              <a:t> </a:t>
            </a:r>
            <a:r>
              <a:rPr lang="en-US" sz="1200" dirty="0" err="1" smtClean="0"/>
              <a:t>vidékről</a:t>
            </a:r>
            <a:r>
              <a:rPr lang="en-US" sz="1200" dirty="0" smtClean="0"/>
              <a:t> </a:t>
            </a:r>
            <a:r>
              <a:rPr lang="en-US" sz="1200" dirty="0" err="1" smtClean="0"/>
              <a:t>történő</a:t>
            </a:r>
            <a:r>
              <a:rPr lang="en-US" sz="1200" dirty="0" smtClean="0"/>
              <a:t> </a:t>
            </a:r>
            <a:r>
              <a:rPr lang="en-US" sz="1200" dirty="0" err="1" smtClean="0"/>
              <a:t>elvándorlásának</a:t>
            </a:r>
            <a:r>
              <a:rPr lang="en-US" sz="1200" dirty="0" smtClean="0"/>
              <a:t> </a:t>
            </a:r>
            <a:r>
              <a:rPr lang="en-US" sz="1200" dirty="0" err="1" smtClean="0"/>
              <a:t>csökkentése</a:t>
            </a:r>
            <a:r>
              <a:rPr lang="hu-HU" sz="1200" dirty="0" smtClean="0"/>
              <a:t>.</a:t>
            </a:r>
          </a:p>
          <a:p>
            <a:pPr lvl="0"/>
            <a:r>
              <a:rPr lang="hu-HU" sz="1200" b="1" u="sng" dirty="0" smtClean="0"/>
              <a:t>Generációs megújulás, gazdaságátadási együttműködés</a:t>
            </a:r>
          </a:p>
          <a:p>
            <a:pPr lvl="0"/>
            <a:r>
              <a:rPr lang="hu-HU" sz="1200" dirty="0" smtClean="0"/>
              <a:t>A gazdaságátadás ösztönözése, a sikeres utódlási szakaszokon alapuló családi gazdaságok társadalmi és gazdasági fenntarthatóságának elősegítése. A beavatkozás azokat az öregségi nyugdíj korhatár közelében lévő gazdálkodókat szólítja meg, akik már tervezik a gazdaságuk átadását, de nem rendelkeznek a gazdálkodás lezáráshoz megfelelő felkészültséggel, illetve az átmeneti időre megélhetési biztonsággal. A gazdaságátadási együttműködés keretében a gazdaságot átadó a gazdaság-érték felmérés és gazdálkodás lezárás költségei és az életjáradéki díj-támogatási formáknak a segítségével kaphat ösztönzést a biztos átmenethez, a </a:t>
            </a:r>
            <a:r>
              <a:rPr lang="hu-HU" sz="1200" dirty="0" err="1" smtClean="0"/>
              <a:t>mentorálás</a:t>
            </a:r>
            <a:r>
              <a:rPr lang="hu-HU" sz="1200" dirty="0" smtClean="0"/>
              <a:t> célja pedig segítség nyújtása a gazdaság átadás lebonyolításához.</a:t>
            </a:r>
          </a:p>
          <a:p>
            <a:pPr marL="0" indent="0" algn="just">
              <a:buNone/>
            </a:pPr>
            <a:endParaRPr lang="hu-HU" sz="1200" dirty="0" smtClean="0"/>
          </a:p>
          <a:p>
            <a:pPr marL="0" lvl="0" indent="0" algn="just">
              <a:buNone/>
            </a:pPr>
            <a:r>
              <a:rPr lang="hu-HU" sz="1200" b="1" u="sng" dirty="0" smtClean="0"/>
              <a:t>Generációs megújulás fiatal mezőgazdasági termelők induló támogatásával</a:t>
            </a:r>
            <a:endParaRPr lang="hu-HU" sz="1200" dirty="0" smtClean="0"/>
          </a:p>
          <a:p>
            <a:pPr algn="just"/>
            <a:r>
              <a:rPr lang="hu-HU" sz="1200" dirty="0" smtClean="0"/>
              <a:t>Célja a mezőgazdaságban tapasztalható elöregedés megállítása, az agrár-nemzedékváltás ösztönzése, valamint a fiatalok vidékről történő elvándorlásának csökkentése érdekében szükséges a Közös Agrárpolitika eszközeivel is olyan támogatásokat biztosítani, amelyek a mezőgazdasági termeléssel élethivatásszerűen foglalkozni kívánó gazdálkodók indulását segítik elő. A mezőgazdasági tevékenység megkezdése feltételezi az önálló üzleti tevékenység megkezdéséhez szükséges alapvető szakismeretek, valamint a termelési potenciál (földterület, állatállomány, stb.) meglétét, amelyre az induló vállalkozás építheti az üzleti tervében megfogalmazott célok elérését. A támogatás maximális mértéke 40.000 euró.</a:t>
            </a:r>
          </a:p>
          <a:p>
            <a:pPr marL="0" indent="0" algn="just">
              <a:buNone/>
            </a:pPr>
            <a:endParaRPr lang="hu-HU" sz="1200" dirty="0" smtClean="0"/>
          </a:p>
          <a:p>
            <a:pPr marL="0" lvl="0" indent="0" algn="just">
              <a:buNone/>
            </a:pPr>
            <a:r>
              <a:rPr lang="hu-HU" sz="1200" b="1" u="sng" dirty="0" smtClean="0"/>
              <a:t>Generációs megújulás gazdaságátvevő támogatásával</a:t>
            </a:r>
            <a:endParaRPr lang="hu-HU" sz="1200" dirty="0" smtClean="0"/>
          </a:p>
          <a:p>
            <a:pPr algn="just"/>
            <a:r>
              <a:rPr lang="hu-HU" sz="1200" dirty="0" smtClean="0"/>
              <a:t>A beavatkozás célja, hogy egy vagy több gazdaság átadótól átvételre kerüljön egy működő gazdaság és a hozzá tartozó támogatási jogosultságok, valamint a kötelezettségek összessége. A beavatkozás a gazdaság átvevőt támogatja a gazdaság megszerzésének céljával, induló támogatás formájában. A már működő és versenyképes mezőgazdasági üzemek továbbműködtetése és fejlesztése hozzájárul a mezőgazdaság versenyképességének fenntartásához és javításához. A generációváltást elősegít, ha a nyugdíj korhatárhoz közel álló gazdálkodók mezőgazdasági üzemeit fiatalabb gazdálkodók veszik át. A generációváltás támogatása a mezőgazdasági termelők korszerkezetének javítását célozza, de a generációváltás mellett szintén fontos célkitűzés, hogy a működő mezőgazdasági üzemek ne kerüljenek bezárásra.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255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63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Támogatható kedvezményezettek:</a:t>
            </a:r>
            <a:endParaRPr lang="hu-HU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gazdaságátadásban résztvevő, törvény szerinti gazdaság-átadó mezőgazdasági termelők, aki elérték, vagy a művelet befejezésének idejére elérik a nemzeti jogszabályoknak megfelelően meghatározott öregségi nyugdíjkorhatárt.</a:t>
            </a:r>
          </a:p>
          <a:p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támogatható kedvezményezetthez kapcsolódó konkrét jogosultsági kritériumok:</a:t>
            </a:r>
            <a:endParaRPr lang="hu-HU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Legalább két fő együttműködésén alapuló gazdaságátadás, amelyben teljesülnek a következők: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együttműködő felek rendelkeznek a támogatási kérelem benyújtásakor gazdaságátadási szándéknyilatkozattal, együttműködési projekttervvel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együttműködő átadó gazdálkodó a gazdaság átadását megelőző 10 év alatt folyamatosan mezőgazdasági termelő tevékenységet folytat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átadni tervezett gazdaság legalább 10 000 EUR STÉ méretű, vagy 10.000 euró mezőgazdasági árbevétellel rendelkezik.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együttműködő gazdaság átvevő partner szakirányú végzettséggel rendelkezik</a:t>
            </a:r>
          </a:p>
          <a:p>
            <a:r>
              <a:rPr lang="hu-HU" sz="1200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Kötelezettségvállalások, és más előírások:</a:t>
            </a:r>
            <a:endParaRPr lang="hu-HU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gazdaságátadási együttműködés legfeljebb 5 éves kötelezettségvállalással jön létre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Gazdaságátadási szaktanácsadó igénybevétele, vagy együttműködés a KAP Hálózat vidék- és térségfejlesztés támogató egységével (folyamatsegítés, kommunikáció, konfliktuskezelés stb.)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együttműködési projekt tervben megfogalmazottak teljesítése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gazdaság átadója az önellátásra szolgáló földterület és állatállományon felül a teljes gazdaságot átadja az átvevőnek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átadó gazdálkodó az átadást követően - az önellátást szolgáló mértéken felül - nem folytat mezőgazdasági termelést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támogatói döntést követően legfeljebb 2 éven belül az együttműködő feleknek hatályos gazdaságátadási szerződéssel kell rendelkezniük.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393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88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xmlns="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30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BA9EB2-2B12-47B1-A5B6-5EA543A4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4AF3-01B1-4BCA-A34D-80F252FB1738}" type="datetimeFigureOut">
              <a:rPr lang="en-IN" smtClean="0"/>
              <a:t>16-11-2022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90EB2D-0AE6-47A6-ACC8-6928F854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A0EBEC-1F70-441B-A8FA-C2383821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E6F9-C203-4445-AB26-BD22CA6576CF}" type="slidenum">
              <a:rPr lang="en-IN" smtClean="0"/>
              <a:t>‹#›</a:t>
            </a:fld>
            <a:endParaRPr lang="en-IN"/>
          </a:p>
        </p:txBody>
      </p:sp>
      <p:sp>
        <p:nvSpPr>
          <p:cNvPr id="5" name="그림 개체 틀 13">
            <a:extLst>
              <a:ext uri="{FF2B5EF4-FFF2-40B4-BE49-F238E27FC236}">
                <a16:creationId xmlns:a16="http://schemas.microsoft.com/office/drawing/2014/main" xmlns="" id="{780BE145-FAC5-4F57-95BD-B306EDFE380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22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383168" y="871740"/>
            <a:ext cx="5910432" cy="3313823"/>
          </a:xfrm>
        </p:spPr>
        <p:txBody>
          <a:bodyPr anchor="b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400" b="1" dirty="0"/>
              <a:t>KAP II. pillér generációváltás és tudásfejlesztés támogatása </a:t>
            </a:r>
            <a:r>
              <a:rPr lang="hu-HU" sz="4400" b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hu-HU" sz="4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hu-HU" sz="4400" b="1" dirty="0"/>
              <a:t/>
            </a:r>
            <a:br>
              <a:rPr lang="hu-HU" sz="4400" b="1" dirty="0"/>
            </a:br>
            <a:endParaRPr lang="hu-HU" sz="32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/>
          <p:cNvSpPr/>
          <p:nvPr/>
        </p:nvSpPr>
        <p:spPr>
          <a:xfrm>
            <a:off x="7816133" y="5194602"/>
            <a:ext cx="4311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 </a:t>
            </a:r>
            <a:r>
              <a:rPr lang="hu-HU" sz="2000" b="1" i="1" dirty="0"/>
              <a:t>Megújuló vidék – megújuló agrárium 2023-2027 </a:t>
            </a:r>
            <a:endParaRPr lang="hu-HU" sz="2000" b="1" i="1" dirty="0" smtClean="0"/>
          </a:p>
          <a:p>
            <a:pPr algn="ctr"/>
            <a:r>
              <a:rPr lang="hu-HU" sz="2000" dirty="0" smtClean="0"/>
              <a:t>2022</a:t>
            </a:r>
            <a:r>
              <a:rPr lang="hu-HU" sz="2000" dirty="0"/>
              <a:t>. november </a:t>
            </a:r>
            <a:r>
              <a:rPr lang="hu-HU" sz="2000" dirty="0" smtClean="0"/>
              <a:t>17.</a:t>
            </a:r>
            <a:endParaRPr lang="hu-HU" sz="2000" dirty="0"/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775945" y="5075011"/>
            <a:ext cx="40989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 smtClean="0"/>
              <a:t>Lantos Gergely</a:t>
            </a:r>
          </a:p>
          <a:p>
            <a:pPr algn="r">
              <a:defRPr/>
            </a:pPr>
            <a:r>
              <a:rPr lang="hu-HU" dirty="0" smtClean="0"/>
              <a:t>főosztályvezető</a:t>
            </a:r>
            <a:endParaRPr lang="hu-HU" dirty="0"/>
          </a:p>
          <a:p>
            <a:pPr algn="r">
              <a:defRPr/>
            </a:pPr>
            <a:r>
              <a:rPr lang="hu-HU" sz="1600" dirty="0" smtClean="0"/>
              <a:t>Agrárminisztérium </a:t>
            </a:r>
            <a:endParaRPr lang="hu-HU" sz="1600" dirty="0"/>
          </a:p>
          <a:p>
            <a:pPr algn="r">
              <a:defRPr/>
            </a:pPr>
            <a:r>
              <a:rPr lang="hu-HU" sz="1600" dirty="0" smtClean="0"/>
              <a:t>Agrármodernizációs </a:t>
            </a:r>
            <a:r>
              <a:rPr lang="hu-HU" sz="1600" dirty="0"/>
              <a:t>Főosztály 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86580"/>
            <a:ext cx="10557722" cy="155965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RD06 - Generációs </a:t>
            </a:r>
            <a:r>
              <a:rPr lang="hu-HU" dirty="0"/>
              <a:t>megújulás fiatal mezőgazdasági termelők gazdaságátvevő támogatásával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741" y="1097914"/>
            <a:ext cx="11275483" cy="519302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4400" b="1" u="sng" dirty="0" smtClean="0"/>
              <a:t>Támogatott tevékenységek </a:t>
            </a:r>
          </a:p>
          <a:p>
            <a:pPr algn="just"/>
            <a:r>
              <a:rPr lang="hu-HU" sz="3200" dirty="0" smtClean="0"/>
              <a:t>Egy vagy több gazdaság átadótól átvételre kerüljön egy működő gazdaság és a hozzá tartozó támogatási jogosultságok, valamint a kötelezettségek összessége. </a:t>
            </a:r>
          </a:p>
          <a:p>
            <a:pPr algn="just"/>
            <a:r>
              <a:rPr lang="hu-HU" sz="3200" dirty="0" smtClean="0"/>
              <a:t>A már működő és versenyképes mezőgazdasági üzemek továbbműködtetése és fejlesztése.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3400" b="1" u="sng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4400" b="1" u="sng" dirty="0" smtClean="0"/>
              <a:t>Célcsoport/kedvezményezettek</a:t>
            </a:r>
            <a:r>
              <a:rPr lang="hu-HU" sz="4400" dirty="0"/>
              <a:t>:</a:t>
            </a:r>
            <a:r>
              <a:rPr lang="hu-HU" dirty="0"/>
              <a:t> </a:t>
            </a:r>
            <a:r>
              <a:rPr lang="hu-HU" sz="3200" dirty="0"/>
              <a:t>Az agrárgazdaságok átadásáról szóló 2021. évi CXLIII. törvény szerinti gazdaságátvevő (természetes személy)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3400" b="1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400" b="1" u="sng" dirty="0" smtClean="0"/>
              <a:t>Főbb </a:t>
            </a:r>
            <a:r>
              <a:rPr lang="hu-HU" sz="4400" b="1" u="sng" dirty="0" smtClean="0"/>
              <a:t>követelmények</a:t>
            </a:r>
          </a:p>
          <a:p>
            <a:pPr algn="just"/>
            <a:r>
              <a:rPr lang="hu-HU" sz="3200" dirty="0" smtClean="0"/>
              <a:t>Részvétel kötelező képzésen</a:t>
            </a:r>
          </a:p>
          <a:p>
            <a:pPr algn="just"/>
            <a:r>
              <a:rPr lang="hu-HU" sz="3200" dirty="0" smtClean="0"/>
              <a:t>A gazdaság átvevője az átvett gazdaságot legalább 5 évig működteti, ez idő alatt a gazdaságának az üzemmérete nem csökkenhet az </a:t>
            </a:r>
            <a:r>
              <a:rPr lang="hu-HU" sz="3200" dirty="0" err="1" smtClean="0"/>
              <a:t>átadáskori</a:t>
            </a:r>
            <a:r>
              <a:rPr lang="hu-HU" sz="3200" dirty="0" smtClean="0"/>
              <a:t> üzemméret alá.</a:t>
            </a:r>
          </a:p>
          <a:p>
            <a:pPr algn="just"/>
            <a:r>
              <a:rPr lang="hu-HU" sz="3200" dirty="0" smtClean="0"/>
              <a:t>A gazdaság átvevője a gazdaság átvételét követően élethivatásszerűen mezőgazdasági termelő tevékenységet folytat.</a:t>
            </a:r>
          </a:p>
          <a:p>
            <a:pPr algn="just"/>
            <a:r>
              <a:rPr lang="hu-HU" sz="3200" dirty="0" smtClean="0"/>
              <a:t>A gazdaság átadásának a támogatói döntést követően legfeljebb 5 évvel le kell záródnia.</a:t>
            </a:r>
          </a:p>
          <a:p>
            <a:pPr algn="just"/>
            <a:r>
              <a:rPr lang="hu-HU" sz="3200" dirty="0" smtClean="0"/>
              <a:t>A gazdaság átvevője az átvett termőföldek föld tulajdonjogának megszerzését követő </a:t>
            </a:r>
          </a:p>
          <a:p>
            <a:pPr marL="0" indent="0" algn="just">
              <a:buNone/>
            </a:pPr>
            <a:r>
              <a:rPr lang="hu-HU" sz="3200" dirty="0" smtClean="0"/>
              <a:t>5 éven belül, azokat nem engedi át másnak, azt más célra nem hasznosítja és eleget tesz a</a:t>
            </a:r>
          </a:p>
          <a:p>
            <a:pPr marL="0" indent="0" algn="just">
              <a:buNone/>
            </a:pPr>
            <a:r>
              <a:rPr lang="hu-HU" sz="3200" dirty="0" smtClean="0"/>
              <a:t> termőföld védelméről szóló törvényben meghatározott hasznosítási kötelezettségének.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6" name="Picture 2" descr="\\gvvrhomes01\gvvrhomes01\JuhaszAni\Dokumentumok\My Pictures\cap_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01" y="86580"/>
            <a:ext cx="7810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azetta 6"/>
          <p:cNvSpPr/>
          <p:nvPr/>
        </p:nvSpPr>
        <p:spPr>
          <a:xfrm>
            <a:off x="9238818" y="5134356"/>
            <a:ext cx="2236902" cy="1280160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Indikatív keretösszeg</a:t>
            </a:r>
            <a:r>
              <a:rPr lang="hu-HU" b="1" dirty="0"/>
              <a:t>: </a:t>
            </a:r>
            <a:r>
              <a:rPr lang="hu-HU" b="1" dirty="0" smtClean="0"/>
              <a:t>60 </a:t>
            </a:r>
            <a:r>
              <a:rPr lang="hu-HU" b="1" dirty="0"/>
              <a:t>millió </a:t>
            </a:r>
            <a:r>
              <a:rPr lang="hu-HU" b="1" dirty="0" smtClean="0"/>
              <a:t>euró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886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617" y="0"/>
            <a:ext cx="10515600" cy="1107793"/>
          </a:xfrm>
        </p:spPr>
        <p:txBody>
          <a:bodyPr>
            <a:noAutofit/>
          </a:bodyPr>
          <a:lstStyle/>
          <a:p>
            <a:r>
              <a:rPr lang="hu-HU" sz="4000" dirty="0" smtClean="0"/>
              <a:t>RD07 </a:t>
            </a:r>
            <a:r>
              <a:rPr lang="hu-HU" sz="4000" dirty="0"/>
              <a:t>- Generációs megújulás, gazdaságátadási együttműködés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7189" y="1084580"/>
            <a:ext cx="11717161" cy="558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3400" b="1" u="sng" dirty="0" smtClean="0"/>
              <a:t>Jogosultsági kritétiumok</a:t>
            </a:r>
            <a:r>
              <a:rPr lang="hu-HU" b="1" u="sng" dirty="0" smtClean="0"/>
              <a:t>:</a:t>
            </a:r>
            <a:endParaRPr lang="hu-HU" b="1" u="sng" dirty="0"/>
          </a:p>
          <a:p>
            <a:pPr marL="171450" lvl="0" indent="-171450"/>
            <a:r>
              <a:rPr lang="hu-HU" dirty="0"/>
              <a:t>Az együttműködő felek rendelkeznek a támogatási kérelem benyújtásakor gazdaságátadási szándéknyilatkozattal, együttműködési projekttervvel</a:t>
            </a:r>
          </a:p>
          <a:p>
            <a:pPr marL="171450" lvl="0" indent="-171450"/>
            <a:r>
              <a:rPr lang="hu-HU" dirty="0" smtClean="0"/>
              <a:t>Az </a:t>
            </a:r>
            <a:r>
              <a:rPr lang="hu-HU" dirty="0"/>
              <a:t>átadni tervezett gazdaság legalább 10 000 EUR STÉ méretű, vagy 10.000 euró mezőgazdasági árbevétellel rendelkezik.</a:t>
            </a:r>
          </a:p>
          <a:p>
            <a:pPr marL="171450" indent="-171450"/>
            <a:r>
              <a:rPr lang="hu-HU" dirty="0"/>
              <a:t>Az együttműködő gazdaság átvevő partner szakirányú végzettséggel </a:t>
            </a:r>
            <a:r>
              <a:rPr lang="hu-HU" dirty="0" smtClean="0"/>
              <a:t>rendelkezik</a:t>
            </a:r>
          </a:p>
          <a:p>
            <a:pPr marL="0" indent="0">
              <a:buNone/>
            </a:pPr>
            <a:endParaRPr lang="hu-H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3400" b="1" u="sng" dirty="0"/>
              <a:t>Célcsoport/kedvezményezettek</a:t>
            </a:r>
            <a:r>
              <a:rPr lang="hu-HU" sz="3400" dirty="0"/>
              <a:t>:</a:t>
            </a:r>
            <a:r>
              <a:rPr lang="hu-HU" dirty="0"/>
              <a:t> Az agrárgazdaságok átadásáról szóló 2021. évi CXLIII. törvény szerinti gazdaságátadó mezőgazdasági termelők, aki elérték, vagy a művelet befejezésének idejére elérik az öregségi nyugdíjkorhatárt.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b="1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400" b="1" u="sng" dirty="0"/>
              <a:t>Főbb követelmények</a:t>
            </a:r>
          </a:p>
          <a:p>
            <a:pPr marL="171450" lvl="0" indent="-171450"/>
            <a:r>
              <a:rPr lang="hu-HU" dirty="0"/>
              <a:t>A gazdaságátadási együttműködés legfeljebb 5 éves kötelezettségvállalással jön létre</a:t>
            </a:r>
          </a:p>
          <a:p>
            <a:pPr marL="171450" lvl="0" indent="-171450"/>
            <a:r>
              <a:rPr lang="hu-HU" dirty="0"/>
              <a:t>Gazdaságátadási szaktanácsadó igénybevétele, vagy együttműködés a KAP </a:t>
            </a:r>
            <a:r>
              <a:rPr lang="hu-HU" dirty="0" smtClean="0"/>
              <a:t>Hálózat </a:t>
            </a:r>
          </a:p>
          <a:p>
            <a:pPr marL="0" lvl="0" indent="0">
              <a:buNone/>
            </a:pPr>
            <a:r>
              <a:rPr lang="hu-HU" dirty="0" smtClean="0"/>
              <a:t>vidék- </a:t>
            </a:r>
            <a:r>
              <a:rPr lang="hu-HU" dirty="0"/>
              <a:t>és térségfejlesztés támogató egységével (folyamatsegítés, </a:t>
            </a:r>
            <a:r>
              <a:rPr lang="hu-HU" dirty="0" smtClean="0"/>
              <a:t>kommunikáció stb</a:t>
            </a:r>
            <a:r>
              <a:rPr lang="hu-HU" dirty="0"/>
              <a:t>.)</a:t>
            </a:r>
          </a:p>
          <a:p>
            <a:pPr marL="171450" indent="-171450"/>
            <a:r>
              <a:rPr lang="hu-HU" dirty="0" smtClean="0"/>
              <a:t>A </a:t>
            </a:r>
            <a:r>
              <a:rPr lang="hu-HU" dirty="0"/>
              <a:t>támogatói döntést követően legfeljebb 2 éven belül az együttműködő feleknek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hatályos </a:t>
            </a:r>
            <a:r>
              <a:rPr lang="hu-HU" dirty="0"/>
              <a:t>gazdaságátadási szerződéssel kell rendelkezniük.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5" name="Picture 2" descr="\\gvvrhomes01\gvvrhomes01\JuhaszAni\Dokumentumok\My Pictures\cap_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080" y="0"/>
            <a:ext cx="7810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gvvrhomes01\gvvrhomes01\JuhaszAni\Dokumentumok\My Pictures\cap_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01" y="86580"/>
            <a:ext cx="7810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430;p2"/>
          <p:cNvPicPr preferRelativeResize="0"/>
          <p:nvPr/>
        </p:nvPicPr>
        <p:blipFill rotWithShape="1">
          <a:blip r:embed="rId4">
            <a:alphaModFix/>
          </a:blip>
          <a:srcRect t="2896" r="2438" b="2421"/>
          <a:stretch/>
        </p:blipFill>
        <p:spPr>
          <a:xfrm>
            <a:off x="9505772" y="168694"/>
            <a:ext cx="675625" cy="6485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Fazetta 8"/>
          <p:cNvSpPr/>
          <p:nvPr/>
        </p:nvSpPr>
        <p:spPr>
          <a:xfrm>
            <a:off x="9616008" y="5031486"/>
            <a:ext cx="2236902" cy="1280160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Indikatív keretösszeg</a:t>
            </a:r>
            <a:r>
              <a:rPr lang="hu-HU" b="1" dirty="0"/>
              <a:t>: </a:t>
            </a:r>
            <a:r>
              <a:rPr lang="hu-HU" b="1" dirty="0" smtClean="0"/>
              <a:t>27 </a:t>
            </a:r>
            <a:r>
              <a:rPr lang="hu-HU" b="1" dirty="0"/>
              <a:t>millió </a:t>
            </a:r>
            <a:r>
              <a:rPr lang="hu-HU" b="1" dirty="0" smtClean="0"/>
              <a:t>euró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110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52354" y="1742606"/>
            <a:ext cx="4557759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200" b="1" dirty="0" smtClean="0"/>
              <a:t>KAP beavatkozások</a:t>
            </a:r>
            <a:r>
              <a:rPr lang="hu-HU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Tájékoztatási szolgáltatás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Tanácsadás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Képzés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Európai Innovációs Partnerség (EIP) operatív csoportok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Digitalizációs együttműködés és beruházás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+ KAP Hálózat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46" y="2400559"/>
            <a:ext cx="7683454" cy="424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2845" y="0"/>
            <a:ext cx="11287432" cy="1158322"/>
          </a:xfrm>
        </p:spPr>
        <p:txBody>
          <a:bodyPr>
            <a:normAutofit/>
          </a:bodyPr>
          <a:lstStyle/>
          <a:p>
            <a:r>
              <a:rPr lang="hu-HU" sz="4000" dirty="0" smtClean="0"/>
              <a:t>Új KAP Agrártudás és innovációs rendszere (AKIS)</a:t>
            </a:r>
            <a:endParaRPr lang="en-US" sz="4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9664" y="1024942"/>
            <a:ext cx="119363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/>
              <a:t>Célja</a:t>
            </a:r>
            <a:r>
              <a:rPr lang="hu-HU" sz="2200" dirty="0" smtClean="0"/>
              <a:t>: gyakorlati segítséget nyújtani a gazdálkodóknak és vidéki szereplőknek a Közös Agrárpolitika (KAP) fenntarthatósági céljainak eléréséhez, a tudáselőállításban és megosztásban résztvevő szereplők összefogásával és támogatásával.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5360933" y="2315961"/>
            <a:ext cx="6299344" cy="3802828"/>
            <a:chOff x="5316926" y="2317248"/>
            <a:chExt cx="6245471" cy="3827429"/>
          </a:xfrm>
        </p:grpSpPr>
        <p:sp>
          <p:nvSpPr>
            <p:cNvPr id="5" name="Szövegdoboz 4"/>
            <p:cNvSpPr txBox="1"/>
            <p:nvPr/>
          </p:nvSpPr>
          <p:spPr>
            <a:xfrm>
              <a:off x="6333494" y="2317248"/>
              <a:ext cx="1480931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Kutatók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8886642" y="2317249"/>
              <a:ext cx="1480931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Tanácsadók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316926" y="4151649"/>
              <a:ext cx="2320066" cy="3717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Képző szervezetek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9496439" y="4184322"/>
              <a:ext cx="2065958" cy="3717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Egyéb vállalkozások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5938477" y="5754786"/>
              <a:ext cx="2115353" cy="3717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Szakmai szervezetek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8886640" y="5772956"/>
              <a:ext cx="1642778" cy="37172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Sajtó és média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>
            <a:xfrm>
              <a:off x="6794160" y="4539027"/>
              <a:ext cx="3111822" cy="9293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hu-HU" dirty="0" smtClean="0"/>
                <a:t>Agrártudás- és innovációs rendszer (AKIS) középpontjában a gazdálkodó áll</a:t>
              </a:r>
              <a:endParaRPr lang="en-US" dirty="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7247705" y="4017146"/>
            <a:ext cx="20818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</a:rPr>
              <a:t>Gazdálkodó</a:t>
            </a:r>
            <a:endParaRPr lang="hu-H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94165" y="4838852"/>
            <a:ext cx="4210940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200" b="1" dirty="0" smtClean="0"/>
              <a:t>Egyéb támogatási lehetőségek</a:t>
            </a:r>
            <a:r>
              <a:rPr lang="hu-HU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Uniós kutatási, innovációs pályázatok </a:t>
            </a:r>
            <a:r>
              <a:rPr lang="hu-HU" sz="2200" dirty="0"/>
              <a:t>(</a:t>
            </a:r>
            <a:r>
              <a:rPr lang="hu-HU" sz="2200" dirty="0" err="1"/>
              <a:t>Horizon</a:t>
            </a:r>
            <a:r>
              <a:rPr lang="hu-HU" sz="2200" dirty="0"/>
              <a:t> Europe) </a:t>
            </a: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Hazai kutatási, innovációs pályázatok (HET, </a:t>
            </a:r>
            <a:r>
              <a:rPr lang="hu-HU" sz="2200" dirty="0" err="1" smtClean="0"/>
              <a:t>Ginop</a:t>
            </a:r>
            <a:r>
              <a:rPr lang="hu-HU" sz="2200" dirty="0" smtClean="0"/>
              <a:t> plusz)</a:t>
            </a:r>
          </a:p>
        </p:txBody>
      </p:sp>
    </p:spTree>
    <p:extLst>
      <p:ext uri="{BB962C8B-B14F-4D97-AF65-F5344CB8AC3E}">
        <p14:creationId xmlns:p14="http://schemas.microsoft.com/office/powerpoint/2010/main" val="14150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506" y="684088"/>
            <a:ext cx="10682702" cy="775778"/>
          </a:xfrm>
        </p:spPr>
        <p:txBody>
          <a:bodyPr>
            <a:noAutofit/>
          </a:bodyPr>
          <a:lstStyle/>
          <a:p>
            <a:pPr algn="l"/>
            <a:r>
              <a:rPr lang="hu-HU" sz="4000" dirty="0">
                <a:solidFill>
                  <a:schemeClr val="tx1"/>
                </a:solidFill>
                <a:latin typeface="+mn-lt"/>
              </a:rPr>
              <a:t>Az AKIS és az </a:t>
            </a:r>
            <a:r>
              <a:rPr lang="hu-HU" sz="4000" dirty="0" smtClean="0">
                <a:solidFill>
                  <a:schemeClr val="tx1"/>
                </a:solidFill>
                <a:latin typeface="+mn-lt"/>
              </a:rPr>
              <a:t>tudásátadást </a:t>
            </a:r>
            <a:r>
              <a:rPr lang="hu-HU" sz="4000" dirty="0">
                <a:solidFill>
                  <a:schemeClr val="tx1"/>
                </a:solidFill>
                <a:latin typeface="+mn-lt"/>
              </a:rPr>
              <a:t>támogató beavatkozások a KAP Stratégiai Tervben</a:t>
            </a:r>
            <a:br>
              <a:rPr lang="hu-HU" sz="4000" dirty="0">
                <a:solidFill>
                  <a:schemeClr val="tx1"/>
                </a:solidFill>
                <a:latin typeface="+mn-lt"/>
              </a:rPr>
            </a:b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3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ABE91D6E-079E-4A11-ADA9-7B763989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5115" y="3819653"/>
            <a:ext cx="5040000" cy="2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7" name="Pentagon 2">
            <a:extLst>
              <a:ext uri="{FF2B5EF4-FFF2-40B4-BE49-F238E27FC236}">
                <a16:creationId xmlns:a16="http://schemas.microsoft.com/office/drawing/2014/main" xmlns="" id="{D7C1BCE6-7F0A-4254-8F73-B0EAD1F7DBEC}"/>
              </a:ext>
            </a:extLst>
          </p:cNvPr>
          <p:cNvSpPr/>
          <p:nvPr/>
        </p:nvSpPr>
        <p:spPr>
          <a:xfrm>
            <a:off x="4951381" y="3955809"/>
            <a:ext cx="3242079" cy="100288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38" name="Pentagon 3">
            <a:extLst>
              <a:ext uri="{FF2B5EF4-FFF2-40B4-BE49-F238E27FC236}">
                <a16:creationId xmlns:a16="http://schemas.microsoft.com/office/drawing/2014/main" xmlns="" id="{DB481DA6-CFCE-491B-BF77-D0C7A21F9558}"/>
              </a:ext>
            </a:extLst>
          </p:cNvPr>
          <p:cNvSpPr/>
          <p:nvPr/>
        </p:nvSpPr>
        <p:spPr>
          <a:xfrm>
            <a:off x="4951380" y="1795421"/>
            <a:ext cx="3242080" cy="100288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139" name="Group 2138">
            <a:extLst>
              <a:ext uri="{FF2B5EF4-FFF2-40B4-BE49-F238E27FC236}">
                <a16:creationId xmlns:a16="http://schemas.microsoft.com/office/drawing/2014/main" xmlns="" id="{9C13E0D5-B1A6-4DE7-8811-500DEA66ADBC}"/>
              </a:ext>
            </a:extLst>
          </p:cNvPr>
          <p:cNvGrpSpPr/>
          <p:nvPr/>
        </p:nvGrpSpPr>
        <p:grpSpPr>
          <a:xfrm>
            <a:off x="7246916" y="1975817"/>
            <a:ext cx="642093" cy="642093"/>
            <a:chOff x="5722914" y="2156235"/>
            <a:chExt cx="642093" cy="642093"/>
          </a:xfrm>
        </p:grpSpPr>
        <p:sp>
          <p:nvSpPr>
            <p:cNvPr id="2140" name="Rounded Rectangle 5">
              <a:extLst>
                <a:ext uri="{FF2B5EF4-FFF2-40B4-BE49-F238E27FC236}">
                  <a16:creationId xmlns:a16="http://schemas.microsoft.com/office/drawing/2014/main" xmlns="" id="{CCBB5CC9-C87A-4C00-A8A7-23FC50EB3839}"/>
                </a:ext>
              </a:extLst>
            </p:cNvPr>
            <p:cNvSpPr/>
            <p:nvPr/>
          </p:nvSpPr>
          <p:spPr>
            <a:xfrm rot="18900000">
              <a:off x="5722914" y="2156235"/>
              <a:ext cx="642093" cy="642093"/>
            </a:xfrm>
            <a:prstGeom prst="roundRect">
              <a:avLst>
                <a:gd name="adj" fmla="val 1071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41" name="Rounded Rectangle 6">
              <a:extLst>
                <a:ext uri="{FF2B5EF4-FFF2-40B4-BE49-F238E27FC236}">
                  <a16:creationId xmlns:a16="http://schemas.microsoft.com/office/drawing/2014/main" xmlns="" id="{96AA516A-A934-45A6-B957-0B53193228B8}"/>
                </a:ext>
              </a:extLst>
            </p:cNvPr>
            <p:cNvSpPr/>
            <p:nvPr/>
          </p:nvSpPr>
          <p:spPr>
            <a:xfrm rot="18900000">
              <a:off x="5782708" y="2216030"/>
              <a:ext cx="522503" cy="522503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142" name="TextBox 2141">
            <a:extLst>
              <a:ext uri="{FF2B5EF4-FFF2-40B4-BE49-F238E27FC236}">
                <a16:creationId xmlns:a16="http://schemas.microsoft.com/office/drawing/2014/main" xmlns="" id="{DE64EF5F-2879-4F7E-B58F-22A122429195}"/>
              </a:ext>
            </a:extLst>
          </p:cNvPr>
          <p:cNvSpPr txBox="1"/>
          <p:nvPr/>
        </p:nvSpPr>
        <p:spPr>
          <a:xfrm>
            <a:off x="7300722" y="2096856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cs typeface="Arial" pitchFamily="34" charset="0"/>
              </a:rPr>
              <a:t>0</a:t>
            </a:r>
            <a:r>
              <a:rPr lang="hu-HU" altLang="ko-KR" b="1" dirty="0" smtClean="0">
                <a:cs typeface="Arial" pitchFamily="34" charset="0"/>
              </a:rPr>
              <a:t>4</a:t>
            </a:r>
            <a:endParaRPr lang="ko-KR" altLang="en-US" b="1" dirty="0">
              <a:cs typeface="Arial" pitchFamily="34" charset="0"/>
            </a:endParaRPr>
          </a:p>
        </p:txBody>
      </p:sp>
      <p:pic>
        <p:nvPicPr>
          <p:cNvPr id="214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xmlns="" id="{2A79AB62-6511-40FD-905F-D4C248D9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1161" y="3819653"/>
            <a:ext cx="5040000" cy="2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4" name="Group 2143">
            <a:extLst>
              <a:ext uri="{FF2B5EF4-FFF2-40B4-BE49-F238E27FC236}">
                <a16:creationId xmlns:a16="http://schemas.microsoft.com/office/drawing/2014/main" xmlns="" id="{626214ED-ECED-470F-8250-CB117FC18892}"/>
              </a:ext>
            </a:extLst>
          </p:cNvPr>
          <p:cNvGrpSpPr/>
          <p:nvPr/>
        </p:nvGrpSpPr>
        <p:grpSpPr>
          <a:xfrm>
            <a:off x="654905" y="1518422"/>
            <a:ext cx="4243698" cy="1685596"/>
            <a:chOff x="-119608" y="4247520"/>
            <a:chExt cx="5041967" cy="1685596"/>
          </a:xfrm>
        </p:grpSpPr>
        <p:sp>
          <p:nvSpPr>
            <p:cNvPr id="2145" name="TextBox 2144">
              <a:extLst>
                <a:ext uri="{FF2B5EF4-FFF2-40B4-BE49-F238E27FC236}">
                  <a16:creationId xmlns:a16="http://schemas.microsoft.com/office/drawing/2014/main" xmlns="" id="{D0ACFCD0-3A32-40EC-8DE3-6A4F1F3DA611}"/>
                </a:ext>
              </a:extLst>
            </p:cNvPr>
            <p:cNvSpPr txBox="1"/>
            <p:nvPr/>
          </p:nvSpPr>
          <p:spPr>
            <a:xfrm>
              <a:off x="-119608" y="4457456"/>
              <a:ext cx="4620349" cy="1475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hu-HU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hu-HU" sz="12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gyüttműködések </a:t>
              </a:r>
              <a:r>
                <a:rPr lang="hu-HU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létrehozása </a:t>
              </a:r>
              <a:r>
                <a:rPr lang="hu-HU" sz="12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az </a:t>
              </a:r>
              <a:r>
                <a:rPr lang="hu-HU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innovációs </a:t>
              </a:r>
              <a:r>
                <a:rPr lang="hu-HU" sz="12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megoldások alkalmazásában, </a:t>
              </a:r>
              <a:r>
                <a:rPr lang="hu-HU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hogy a mezőgazdasági, az erdőgazdálkodási és az élelmiszeripari ágazatok termelékenyebbé és fenntarthatóbbá váljanak, a versenyképességük </a:t>
              </a:r>
              <a:r>
                <a:rPr lang="hu-HU" sz="12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javuljon. </a:t>
              </a:r>
              <a:r>
                <a:rPr lang="hu-HU" sz="1200" b="1" dirty="0">
                  <a:ea typeface="Calibri" panose="020F0502020204030204" pitchFamily="34" charset="0"/>
                </a:rPr>
                <a:t>Az innovációs szolgáltatások, az ismeretáramlás, valamint a kutatás és a gyakorlat közötti szakadék </a:t>
              </a:r>
              <a:r>
                <a:rPr lang="hu-HU" sz="1200" b="1" dirty="0" smtClean="0">
                  <a:ea typeface="Calibri" panose="020F0502020204030204" pitchFamily="34" charset="0"/>
                </a:rPr>
                <a:t>mérséklése. </a:t>
              </a:r>
              <a:endParaRPr lang="hu-HU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46" name="TextBox 2145">
              <a:extLst>
                <a:ext uri="{FF2B5EF4-FFF2-40B4-BE49-F238E27FC236}">
                  <a16:creationId xmlns:a16="http://schemas.microsoft.com/office/drawing/2014/main" xmlns="" id="{B3F25171-ACE4-4F12-8FB4-0D277479D197}"/>
                </a:ext>
              </a:extLst>
            </p:cNvPr>
            <p:cNvSpPr txBox="1"/>
            <p:nvPr/>
          </p:nvSpPr>
          <p:spPr>
            <a:xfrm>
              <a:off x="234632" y="4247520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altLang="ko-KR" sz="1200" b="1" dirty="0" smtClean="0">
                  <a:cs typeface="Arial" pitchFamily="34" charset="0"/>
                </a:rPr>
                <a:t>Célorientáltság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147" name="Pentagon 12">
            <a:extLst>
              <a:ext uri="{FF2B5EF4-FFF2-40B4-BE49-F238E27FC236}">
                <a16:creationId xmlns:a16="http://schemas.microsoft.com/office/drawing/2014/main" xmlns="" id="{467BACAA-CAEB-4CB0-822C-E1180704487C}"/>
              </a:ext>
            </a:extLst>
          </p:cNvPr>
          <p:cNvSpPr/>
          <p:nvPr/>
        </p:nvSpPr>
        <p:spPr>
          <a:xfrm rot="10800000">
            <a:off x="4019568" y="2883334"/>
            <a:ext cx="3236621" cy="1002880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48" name="Pentagon 13">
            <a:extLst>
              <a:ext uri="{FF2B5EF4-FFF2-40B4-BE49-F238E27FC236}">
                <a16:creationId xmlns:a16="http://schemas.microsoft.com/office/drawing/2014/main" xmlns="" id="{10F8E105-616E-4DD3-AFB1-DA26B665E27C}"/>
              </a:ext>
            </a:extLst>
          </p:cNvPr>
          <p:cNvSpPr/>
          <p:nvPr/>
        </p:nvSpPr>
        <p:spPr>
          <a:xfrm rot="10800000">
            <a:off x="4019567" y="5043723"/>
            <a:ext cx="3236620" cy="100288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149" name="Group 2148">
            <a:extLst>
              <a:ext uri="{FF2B5EF4-FFF2-40B4-BE49-F238E27FC236}">
                <a16:creationId xmlns:a16="http://schemas.microsoft.com/office/drawing/2014/main" xmlns="" id="{C96BB9FB-73A6-48EE-BF3B-086D87039971}"/>
              </a:ext>
            </a:extLst>
          </p:cNvPr>
          <p:cNvGrpSpPr/>
          <p:nvPr/>
        </p:nvGrpSpPr>
        <p:grpSpPr>
          <a:xfrm>
            <a:off x="4315831" y="3064374"/>
            <a:ext cx="640800" cy="640800"/>
            <a:chOff x="4235863" y="2844644"/>
            <a:chExt cx="640800" cy="640800"/>
          </a:xfrm>
        </p:grpSpPr>
        <p:sp>
          <p:nvSpPr>
            <p:cNvPr id="2150" name="Rounded Rectangle 15">
              <a:extLst>
                <a:ext uri="{FF2B5EF4-FFF2-40B4-BE49-F238E27FC236}">
                  <a16:creationId xmlns:a16="http://schemas.microsoft.com/office/drawing/2014/main" xmlns="" id="{8EC06DA7-890E-43A1-9E12-2159498589DA}"/>
                </a:ext>
              </a:extLst>
            </p:cNvPr>
            <p:cNvSpPr/>
            <p:nvPr/>
          </p:nvSpPr>
          <p:spPr>
            <a:xfrm rot="18900000">
              <a:off x="4235863" y="2844644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51" name="Rounded Rectangle 16">
              <a:extLst>
                <a:ext uri="{FF2B5EF4-FFF2-40B4-BE49-F238E27FC236}">
                  <a16:creationId xmlns:a16="http://schemas.microsoft.com/office/drawing/2014/main" xmlns="" id="{419EF0C5-55E5-4EE9-8465-9E32E155C950}"/>
                </a:ext>
              </a:extLst>
            </p:cNvPr>
            <p:cNvSpPr/>
            <p:nvPr/>
          </p:nvSpPr>
          <p:spPr>
            <a:xfrm rot="18900000">
              <a:off x="4295536" y="2904318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152" name="TextBox 2151">
            <a:extLst>
              <a:ext uri="{FF2B5EF4-FFF2-40B4-BE49-F238E27FC236}">
                <a16:creationId xmlns:a16="http://schemas.microsoft.com/office/drawing/2014/main" xmlns="" id="{471EC9E3-014C-41AD-B895-88541D9E1013}"/>
              </a:ext>
            </a:extLst>
          </p:cNvPr>
          <p:cNvSpPr txBox="1"/>
          <p:nvPr/>
        </p:nvSpPr>
        <p:spPr>
          <a:xfrm>
            <a:off x="4369533" y="3185172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cs typeface="Arial" pitchFamily="34" charset="0"/>
              </a:rPr>
              <a:t>0</a:t>
            </a:r>
            <a:r>
              <a:rPr lang="hu-HU" altLang="ko-KR" b="1" dirty="0" smtClean="0">
                <a:cs typeface="Arial" pitchFamily="34" charset="0"/>
              </a:rPr>
              <a:t>3</a:t>
            </a:r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2153" name="Group 2152">
            <a:extLst>
              <a:ext uri="{FF2B5EF4-FFF2-40B4-BE49-F238E27FC236}">
                <a16:creationId xmlns:a16="http://schemas.microsoft.com/office/drawing/2014/main" xmlns="" id="{9EE93E36-099C-4385-8DA7-84E64A703564}"/>
              </a:ext>
            </a:extLst>
          </p:cNvPr>
          <p:cNvGrpSpPr/>
          <p:nvPr/>
        </p:nvGrpSpPr>
        <p:grpSpPr>
          <a:xfrm>
            <a:off x="4298307" y="5219333"/>
            <a:ext cx="640800" cy="640800"/>
            <a:chOff x="4235863" y="5132318"/>
            <a:chExt cx="640800" cy="640800"/>
          </a:xfrm>
        </p:grpSpPr>
        <p:sp>
          <p:nvSpPr>
            <p:cNvPr id="2154" name="Rounded Rectangle 19">
              <a:extLst>
                <a:ext uri="{FF2B5EF4-FFF2-40B4-BE49-F238E27FC236}">
                  <a16:creationId xmlns:a16="http://schemas.microsoft.com/office/drawing/2014/main" xmlns="" id="{E894BB53-DDA6-4761-BF94-591141B6328B}"/>
                </a:ext>
              </a:extLst>
            </p:cNvPr>
            <p:cNvSpPr/>
            <p:nvPr/>
          </p:nvSpPr>
          <p:spPr>
            <a:xfrm rot="18900000">
              <a:off x="4235863" y="5132318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55" name="Rounded Rectangle 20">
              <a:extLst>
                <a:ext uri="{FF2B5EF4-FFF2-40B4-BE49-F238E27FC236}">
                  <a16:creationId xmlns:a16="http://schemas.microsoft.com/office/drawing/2014/main" xmlns="" id="{CE85654D-9B6B-4FF8-B9FD-BA2C83D70E0C}"/>
                </a:ext>
              </a:extLst>
            </p:cNvPr>
            <p:cNvSpPr/>
            <p:nvPr/>
          </p:nvSpPr>
          <p:spPr>
            <a:xfrm rot="18900000">
              <a:off x="4295536" y="5191992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156" name="TextBox 2155">
            <a:extLst>
              <a:ext uri="{FF2B5EF4-FFF2-40B4-BE49-F238E27FC236}">
                <a16:creationId xmlns:a16="http://schemas.microsoft.com/office/drawing/2014/main" xmlns="" id="{F3256527-59F8-4DBB-9846-18FBDF537C38}"/>
              </a:ext>
            </a:extLst>
          </p:cNvPr>
          <p:cNvSpPr txBox="1"/>
          <p:nvPr/>
        </p:nvSpPr>
        <p:spPr>
          <a:xfrm>
            <a:off x="4352009" y="5340132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cs typeface="Arial" pitchFamily="34" charset="0"/>
              </a:rPr>
              <a:t>0</a:t>
            </a:r>
            <a:r>
              <a:rPr lang="hu-HU" altLang="ko-KR" b="1" dirty="0" smtClean="0">
                <a:cs typeface="Arial" pitchFamily="34" charset="0"/>
              </a:rPr>
              <a:t>1</a:t>
            </a:r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2157" name="Group 2156">
            <a:extLst>
              <a:ext uri="{FF2B5EF4-FFF2-40B4-BE49-F238E27FC236}">
                <a16:creationId xmlns:a16="http://schemas.microsoft.com/office/drawing/2014/main" xmlns="" id="{E1F019C4-BE15-4913-9AFF-A373269258A4}"/>
              </a:ext>
            </a:extLst>
          </p:cNvPr>
          <p:cNvGrpSpPr/>
          <p:nvPr/>
        </p:nvGrpSpPr>
        <p:grpSpPr>
          <a:xfrm>
            <a:off x="7304513" y="4136849"/>
            <a:ext cx="640800" cy="640800"/>
            <a:chOff x="4235863" y="3988481"/>
            <a:chExt cx="640800" cy="640800"/>
          </a:xfrm>
        </p:grpSpPr>
        <p:sp>
          <p:nvSpPr>
            <p:cNvPr id="2158" name="Rounded Rectangle 23">
              <a:extLst>
                <a:ext uri="{FF2B5EF4-FFF2-40B4-BE49-F238E27FC236}">
                  <a16:creationId xmlns:a16="http://schemas.microsoft.com/office/drawing/2014/main" xmlns="" id="{3B3A5483-A096-4EB8-A63E-77589F71F8EE}"/>
                </a:ext>
              </a:extLst>
            </p:cNvPr>
            <p:cNvSpPr/>
            <p:nvPr/>
          </p:nvSpPr>
          <p:spPr>
            <a:xfrm rot="18900000">
              <a:off x="4235863" y="3988481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59" name="Rounded Rectangle 24">
              <a:extLst>
                <a:ext uri="{FF2B5EF4-FFF2-40B4-BE49-F238E27FC236}">
                  <a16:creationId xmlns:a16="http://schemas.microsoft.com/office/drawing/2014/main" xmlns="" id="{3F8D6A36-4DFE-45BF-8092-5CFE7F066FFA}"/>
                </a:ext>
              </a:extLst>
            </p:cNvPr>
            <p:cNvSpPr/>
            <p:nvPr/>
          </p:nvSpPr>
          <p:spPr>
            <a:xfrm rot="18900000">
              <a:off x="4295536" y="4048155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160" name="TextBox 2159">
            <a:extLst>
              <a:ext uri="{FF2B5EF4-FFF2-40B4-BE49-F238E27FC236}">
                <a16:creationId xmlns:a16="http://schemas.microsoft.com/office/drawing/2014/main" xmlns="" id="{04624A7E-A53B-44FC-AD6A-D8CCA1E69B9B}"/>
              </a:ext>
            </a:extLst>
          </p:cNvPr>
          <p:cNvSpPr txBox="1"/>
          <p:nvPr/>
        </p:nvSpPr>
        <p:spPr>
          <a:xfrm>
            <a:off x="7358215" y="425764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cs typeface="Arial" pitchFamily="34" charset="0"/>
              </a:rPr>
              <a:t>0</a:t>
            </a:r>
            <a:r>
              <a:rPr lang="hu-HU" altLang="ko-KR" b="1" dirty="0" smtClean="0">
                <a:cs typeface="Arial" pitchFamily="34" charset="0"/>
              </a:rPr>
              <a:t>2</a:t>
            </a:r>
            <a:endParaRPr lang="ko-KR" altLang="en-US" b="1" dirty="0">
              <a:cs typeface="Arial" pitchFamily="34" charset="0"/>
            </a:endParaRPr>
          </a:p>
        </p:txBody>
      </p:sp>
      <p:grpSp>
        <p:nvGrpSpPr>
          <p:cNvPr id="2161" name="Group 2160">
            <a:extLst>
              <a:ext uri="{FF2B5EF4-FFF2-40B4-BE49-F238E27FC236}">
                <a16:creationId xmlns:a16="http://schemas.microsoft.com/office/drawing/2014/main" xmlns="" id="{F3E54A58-766B-4921-A52F-54C7F2F306F7}"/>
              </a:ext>
            </a:extLst>
          </p:cNvPr>
          <p:cNvGrpSpPr/>
          <p:nvPr/>
        </p:nvGrpSpPr>
        <p:grpSpPr>
          <a:xfrm>
            <a:off x="873051" y="3976746"/>
            <a:ext cx="3779309" cy="1243852"/>
            <a:chOff x="181359" y="4332124"/>
            <a:chExt cx="4687727" cy="1243852"/>
          </a:xfrm>
        </p:grpSpPr>
        <p:sp>
          <p:nvSpPr>
            <p:cNvPr id="2162" name="TextBox 2161">
              <a:extLst>
                <a:ext uri="{FF2B5EF4-FFF2-40B4-BE49-F238E27FC236}">
                  <a16:creationId xmlns:a16="http://schemas.microsoft.com/office/drawing/2014/main" xmlns="" id="{A56A5CD9-A165-4941-81BE-A6955E989172}"/>
                </a:ext>
              </a:extLst>
            </p:cNvPr>
            <p:cNvSpPr txBox="1"/>
            <p:nvPr/>
          </p:nvSpPr>
          <p:spPr>
            <a:xfrm>
              <a:off x="245430" y="4560313"/>
              <a:ext cx="4620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1200" dirty="0" smtClean="0">
                  <a:ea typeface="Calibri" panose="020F0502020204030204" pitchFamily="34" charset="0"/>
                </a:rPr>
                <a:t>Szakmailag nyitott </a:t>
              </a:r>
              <a:r>
                <a:rPr lang="hu-HU" sz="1200" dirty="0">
                  <a:ea typeface="Calibri" panose="020F0502020204030204" pitchFamily="34" charset="0"/>
                </a:rPr>
                <a:t>gazdálkodókat a szaktanácsadók </a:t>
              </a:r>
              <a:r>
                <a:rPr lang="hu-HU" sz="1200" dirty="0" smtClean="0">
                  <a:ea typeface="Calibri" panose="020F0502020204030204" pitchFamily="34" charset="0"/>
                </a:rPr>
                <a:t>elérjék</a:t>
              </a:r>
              <a:r>
                <a:rPr lang="hu-HU" sz="1200" dirty="0">
                  <a:ea typeface="Calibri" panose="020F0502020204030204" pitchFamily="34" charset="0"/>
                </a:rPr>
                <a:t>, és együtt konkrét válaszokat találjanak a gazdálkodás közben felmerülő biológiai, környezeti és gazdasági </a:t>
              </a:r>
              <a:r>
                <a:rPr lang="hu-HU" sz="1200" dirty="0" smtClean="0">
                  <a:ea typeface="Calibri" panose="020F0502020204030204" pitchFamily="34" charset="0"/>
                </a:rPr>
                <a:t>nehézségekre.</a:t>
              </a:r>
              <a:endParaRPr lang="hu-HU" sz="1200" dirty="0"/>
            </a:p>
            <a:p>
              <a:pPr algn="r"/>
              <a:r>
                <a:rPr lang="en-US" altLang="ko-KR" sz="1200" dirty="0" smtClean="0">
                  <a:cs typeface="Arial" pitchFamily="34" charset="0"/>
                </a:rPr>
                <a:t>.  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63" name="TextBox 2162">
              <a:extLst>
                <a:ext uri="{FF2B5EF4-FFF2-40B4-BE49-F238E27FC236}">
                  <a16:creationId xmlns:a16="http://schemas.microsoft.com/office/drawing/2014/main" xmlns="" id="{9B5FDFAE-BC7A-4EC4-8053-FF02066D592A}"/>
                </a:ext>
              </a:extLst>
            </p:cNvPr>
            <p:cNvSpPr txBox="1"/>
            <p:nvPr/>
          </p:nvSpPr>
          <p:spPr>
            <a:xfrm>
              <a:off x="181359" y="4332124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altLang="ko-KR" sz="1200" b="1" dirty="0" smtClean="0">
                  <a:cs typeface="Arial" pitchFamily="34" charset="0"/>
                </a:rPr>
                <a:t>Célja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64" name="Group 2163">
            <a:extLst>
              <a:ext uri="{FF2B5EF4-FFF2-40B4-BE49-F238E27FC236}">
                <a16:creationId xmlns:a16="http://schemas.microsoft.com/office/drawing/2014/main" xmlns="" id="{AA1315E3-1D7D-47CF-B0E4-D5436DDF18AC}"/>
              </a:ext>
            </a:extLst>
          </p:cNvPr>
          <p:cNvGrpSpPr/>
          <p:nvPr/>
        </p:nvGrpSpPr>
        <p:grpSpPr>
          <a:xfrm>
            <a:off x="7512569" y="5104748"/>
            <a:ext cx="3761788" cy="1045269"/>
            <a:chOff x="200944" y="4307149"/>
            <a:chExt cx="4687727" cy="1045269"/>
          </a:xfrm>
        </p:grpSpPr>
        <p:sp>
          <p:nvSpPr>
            <p:cNvPr id="2165" name="TextBox 2164">
              <a:extLst>
                <a:ext uri="{FF2B5EF4-FFF2-40B4-BE49-F238E27FC236}">
                  <a16:creationId xmlns:a16="http://schemas.microsoft.com/office/drawing/2014/main" xmlns="" id="{64648B83-C9AD-4054-B76A-50602E40F392}"/>
                </a:ext>
              </a:extLst>
            </p:cNvPr>
            <p:cNvSpPr txBox="1"/>
            <p:nvPr/>
          </p:nvSpPr>
          <p:spPr>
            <a:xfrm>
              <a:off x="245429" y="4521421"/>
              <a:ext cx="4643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hu-HU" sz="1200" dirty="0" smtClean="0"/>
                <a:t>N</a:t>
              </a:r>
              <a:r>
                <a:rPr lang="en-US" sz="1200" dirty="0" err="1" smtClean="0"/>
                <a:t>agy</a:t>
              </a:r>
              <a:r>
                <a:rPr lang="en-US" sz="1200" dirty="0" smtClean="0"/>
                <a:t> </a:t>
              </a:r>
              <a:r>
                <a:rPr lang="en-US" sz="1200" dirty="0" err="1"/>
                <a:t>számú</a:t>
              </a:r>
              <a:r>
                <a:rPr lang="en-US" sz="1200" dirty="0"/>
                <a:t> </a:t>
              </a:r>
              <a:r>
                <a:rPr lang="hu-HU" sz="1200" dirty="0"/>
                <a:t>(de többségében nehezen </a:t>
              </a:r>
              <a:r>
                <a:rPr lang="hu-HU" sz="1200" dirty="0" smtClean="0"/>
                <a:t>elérhető) kis gazdasági mérettel rendelkező </a:t>
              </a:r>
              <a:r>
                <a:rPr lang="en-US" sz="1200" dirty="0" err="1" smtClean="0"/>
                <a:t>gazdálkodó</a:t>
              </a:r>
              <a:r>
                <a:rPr lang="hu-HU" sz="1200" dirty="0" smtClean="0"/>
                <a:t>k megszólítása</a:t>
              </a:r>
              <a:r>
                <a:rPr lang="en-US" sz="1200" dirty="0" smtClean="0"/>
                <a:t>, </a:t>
              </a:r>
              <a:r>
                <a:rPr lang="en-US" sz="1200" dirty="0" err="1"/>
                <a:t>hogy</a:t>
              </a:r>
              <a:r>
                <a:rPr lang="en-US" sz="1200" dirty="0"/>
                <a:t> </a:t>
              </a:r>
              <a:r>
                <a:rPr lang="en-US" sz="1200" dirty="0" err="1"/>
                <a:t>otthonosabban</a:t>
              </a:r>
              <a:r>
                <a:rPr lang="en-US" sz="1200" dirty="0"/>
                <a:t> </a:t>
              </a:r>
              <a:r>
                <a:rPr lang="en-US" sz="1200" dirty="0" err="1"/>
                <a:t>mozogjanak</a:t>
              </a:r>
              <a:r>
                <a:rPr lang="en-US" sz="1200" dirty="0"/>
                <a:t> </a:t>
              </a:r>
              <a:r>
                <a:rPr lang="en-US" sz="1200" dirty="0" err="1"/>
                <a:t>az</a:t>
              </a:r>
              <a:r>
                <a:rPr lang="en-US" sz="1200" dirty="0"/>
                <a:t> </a:t>
              </a:r>
              <a:r>
                <a:rPr lang="en-US" sz="1200" dirty="0" err="1"/>
                <a:t>éppen</a:t>
              </a:r>
              <a:r>
                <a:rPr lang="en-US" sz="1200" dirty="0"/>
                <a:t> </a:t>
              </a:r>
              <a:r>
                <a:rPr lang="en-US" sz="1200" dirty="0" err="1"/>
                <a:t>aktuális</a:t>
              </a:r>
              <a:r>
                <a:rPr lang="en-US" sz="1200" dirty="0"/>
                <a:t> </a:t>
              </a:r>
              <a:r>
                <a:rPr lang="en-US" sz="1200" dirty="0" err="1"/>
                <a:t>gazdasági</a:t>
              </a:r>
              <a:r>
                <a:rPr lang="en-US" sz="1200" dirty="0"/>
                <a:t> és </a:t>
              </a:r>
              <a:r>
                <a:rPr lang="en-US" sz="1200" dirty="0" err="1"/>
                <a:t>jogszabályi</a:t>
              </a:r>
              <a:r>
                <a:rPr lang="en-US" sz="1200" dirty="0"/>
                <a:t> </a:t>
              </a:r>
              <a:r>
                <a:rPr lang="en-US" sz="1200" dirty="0" err="1"/>
                <a:t>környezetben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66" name="TextBox 2165">
              <a:extLst>
                <a:ext uri="{FF2B5EF4-FFF2-40B4-BE49-F238E27FC236}">
                  <a16:creationId xmlns:a16="http://schemas.microsoft.com/office/drawing/2014/main" xmlns="" id="{031DA1C1-FB0D-4BA3-A9B3-72BC329359F5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200" b="1" dirty="0" smtClean="0">
                  <a:cs typeface="Arial" pitchFamily="34" charset="0"/>
                </a:rPr>
                <a:t>Kiknek?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67" name="Group 2166">
            <a:extLst>
              <a:ext uri="{FF2B5EF4-FFF2-40B4-BE49-F238E27FC236}">
                <a16:creationId xmlns:a16="http://schemas.microsoft.com/office/drawing/2014/main" xmlns="" id="{A442F965-18D1-41F9-A03B-9BEB49970A26}"/>
              </a:ext>
            </a:extLst>
          </p:cNvPr>
          <p:cNvGrpSpPr/>
          <p:nvPr/>
        </p:nvGrpSpPr>
        <p:grpSpPr>
          <a:xfrm>
            <a:off x="7683576" y="2767945"/>
            <a:ext cx="3761788" cy="1084161"/>
            <a:chOff x="200944" y="4307149"/>
            <a:chExt cx="4687727" cy="1084161"/>
          </a:xfrm>
        </p:grpSpPr>
        <p:sp>
          <p:nvSpPr>
            <p:cNvPr id="2168" name="TextBox 2167">
              <a:extLst>
                <a:ext uri="{FF2B5EF4-FFF2-40B4-BE49-F238E27FC236}">
                  <a16:creationId xmlns:a16="http://schemas.microsoft.com/office/drawing/2014/main" xmlns="" id="{CEF68C4B-46E1-41D2-AD0F-9F6FCA6928FE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 smtClean="0">
                  <a:ea typeface="Calibri" panose="020F0502020204030204" pitchFamily="34" charset="0"/>
                </a:rPr>
                <a:t>Beavatkozás </a:t>
              </a:r>
              <a:r>
                <a:rPr lang="hu-HU" sz="1200" dirty="0">
                  <a:ea typeface="Calibri" panose="020F0502020204030204" pitchFamily="34" charset="0"/>
                </a:rPr>
                <a:t>által </a:t>
              </a:r>
              <a:r>
                <a:rPr lang="hu-HU" sz="1200" dirty="0" smtClean="0">
                  <a:ea typeface="Calibri" panose="020F0502020204030204" pitchFamily="34" charset="0"/>
                </a:rPr>
                <a:t>támogatjuk </a:t>
              </a:r>
              <a:r>
                <a:rPr lang="hu-HU" sz="1200" dirty="0">
                  <a:ea typeface="Calibri" panose="020F0502020204030204" pitchFamily="34" charset="0"/>
                </a:rPr>
                <a:t>mind a gazdálkodók, mind pedig a tudásmegosztásban közreműködő szereplők, képzők, szaktanácsadók </a:t>
              </a:r>
              <a:r>
                <a:rPr lang="hu-HU" sz="1200" dirty="0" smtClean="0">
                  <a:ea typeface="Calibri" panose="020F0502020204030204" pitchFamily="34" charset="0"/>
                </a:rPr>
                <a:t>ismeretbővítését, tudásanyaguk mélyítését. </a:t>
              </a:r>
              <a:endParaRPr lang="hu-HU" sz="1200" b="1" dirty="0" smtClean="0">
                <a:ea typeface="Calibri" panose="020F0502020204030204" pitchFamily="34" charset="0"/>
              </a:endParaRPr>
            </a:p>
          </p:txBody>
        </p:sp>
        <p:sp>
          <p:nvSpPr>
            <p:cNvPr id="2169" name="TextBox 2168">
              <a:extLst>
                <a:ext uri="{FF2B5EF4-FFF2-40B4-BE49-F238E27FC236}">
                  <a16:creationId xmlns:a16="http://schemas.microsoft.com/office/drawing/2014/main" xmlns="" id="{3DCF5200-85B4-4C5C-89D6-96700E09E73E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200" b="1" dirty="0" smtClean="0">
                  <a:cs typeface="Arial" pitchFamily="34" charset="0"/>
                </a:rPr>
                <a:t>Technológiai fejlődés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70" name="Group 2169">
            <a:extLst>
              <a:ext uri="{FF2B5EF4-FFF2-40B4-BE49-F238E27FC236}">
                <a16:creationId xmlns:a16="http://schemas.microsoft.com/office/drawing/2014/main" xmlns="" id="{14887611-924B-43DA-830A-63BAD5ECB551}"/>
              </a:ext>
            </a:extLst>
          </p:cNvPr>
          <p:cNvGrpSpPr/>
          <p:nvPr/>
        </p:nvGrpSpPr>
        <p:grpSpPr>
          <a:xfrm>
            <a:off x="5246683" y="2971048"/>
            <a:ext cx="1400520" cy="869061"/>
            <a:chOff x="3243488" y="1948673"/>
            <a:chExt cx="1400520" cy="869061"/>
          </a:xfrm>
        </p:grpSpPr>
        <p:sp>
          <p:nvSpPr>
            <p:cNvPr id="2171" name="TextBox 2170">
              <a:extLst>
                <a:ext uri="{FF2B5EF4-FFF2-40B4-BE49-F238E27FC236}">
                  <a16:creationId xmlns:a16="http://schemas.microsoft.com/office/drawing/2014/main" xmlns="" id="{D42470E7-14B0-4EF5-B587-34E20A089C6F}"/>
                </a:ext>
              </a:extLst>
            </p:cNvPr>
            <p:cNvSpPr txBox="1"/>
            <p:nvPr/>
          </p:nvSpPr>
          <p:spPr>
            <a:xfrm>
              <a:off x="3243488" y="194867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200" b="1" u="sng" dirty="0">
                  <a:solidFill>
                    <a:schemeClr val="bg1"/>
                  </a:solidFill>
                </a:rPr>
                <a:t>3</a:t>
              </a:r>
              <a:r>
                <a:rPr lang="hu-HU" altLang="ko-KR" sz="1200" b="1" u="sng" dirty="0" smtClean="0">
                  <a:solidFill>
                    <a:schemeClr val="bg1"/>
                  </a:solidFill>
                </a:rPr>
                <a:t>. szint</a:t>
              </a:r>
              <a:endParaRPr lang="ko-KR" altLang="en-US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172" name="TextBox 2171">
              <a:extLst>
                <a:ext uri="{FF2B5EF4-FFF2-40B4-BE49-F238E27FC236}">
                  <a16:creationId xmlns:a16="http://schemas.microsoft.com/office/drawing/2014/main" xmlns="" id="{A8B7BCEF-B042-406C-94E7-8B1E7DF67D7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200" b="1" dirty="0" smtClean="0">
                  <a:solidFill>
                    <a:schemeClr val="bg1"/>
                  </a:solidFill>
                </a:rPr>
                <a:t>RD 58  - Képzések és </a:t>
              </a:r>
              <a:r>
                <a:rPr lang="hu-HU" altLang="ko-KR" sz="1200" b="1" dirty="0" err="1" smtClean="0">
                  <a:solidFill>
                    <a:schemeClr val="bg1"/>
                  </a:solidFill>
                </a:rPr>
                <a:t>bemutatóüzemi</a:t>
              </a:r>
              <a:r>
                <a:rPr lang="hu-HU" altLang="ko-KR" sz="1200" b="1" dirty="0" smtClean="0">
                  <a:solidFill>
                    <a:schemeClr val="bg1"/>
                  </a:solidFill>
                </a:rPr>
                <a:t> programok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3" name="Group 2172">
            <a:extLst>
              <a:ext uri="{FF2B5EF4-FFF2-40B4-BE49-F238E27FC236}">
                <a16:creationId xmlns:a16="http://schemas.microsoft.com/office/drawing/2014/main" xmlns="" id="{E0914AB6-D9E4-4847-B6A7-A4E869EB7CCD}"/>
              </a:ext>
            </a:extLst>
          </p:cNvPr>
          <p:cNvGrpSpPr/>
          <p:nvPr/>
        </p:nvGrpSpPr>
        <p:grpSpPr>
          <a:xfrm>
            <a:off x="5197606" y="5113347"/>
            <a:ext cx="1550666" cy="702143"/>
            <a:chOff x="3194411" y="1965730"/>
            <a:chExt cx="1550666" cy="702143"/>
          </a:xfrm>
        </p:grpSpPr>
        <p:sp>
          <p:nvSpPr>
            <p:cNvPr id="2174" name="TextBox 2173">
              <a:extLst>
                <a:ext uri="{FF2B5EF4-FFF2-40B4-BE49-F238E27FC236}">
                  <a16:creationId xmlns:a16="http://schemas.microsoft.com/office/drawing/2014/main" xmlns="" id="{1BC2BAD3-7CD2-4777-8131-8684E4F6742B}"/>
                </a:ext>
              </a:extLst>
            </p:cNvPr>
            <p:cNvSpPr txBox="1"/>
            <p:nvPr/>
          </p:nvSpPr>
          <p:spPr>
            <a:xfrm>
              <a:off x="3252673" y="1965730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200" b="1" u="sng" dirty="0">
                  <a:solidFill>
                    <a:schemeClr val="bg1"/>
                  </a:solidFill>
                </a:rPr>
                <a:t>1</a:t>
              </a:r>
              <a:r>
                <a:rPr lang="hu-HU" altLang="ko-KR" sz="1200" b="1" u="sng" dirty="0" smtClean="0">
                  <a:solidFill>
                    <a:schemeClr val="bg1"/>
                  </a:solidFill>
                </a:rPr>
                <a:t>. szint</a:t>
              </a:r>
              <a:endParaRPr lang="ko-KR" altLang="en-US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175" name="TextBox 2174">
              <a:extLst>
                <a:ext uri="{FF2B5EF4-FFF2-40B4-BE49-F238E27FC236}">
                  <a16:creationId xmlns:a16="http://schemas.microsoft.com/office/drawing/2014/main" xmlns="" id="{C6EDD2FA-3E85-45C4-9350-C3E66C1665DB}"/>
                </a:ext>
              </a:extLst>
            </p:cNvPr>
            <p:cNvSpPr txBox="1"/>
            <p:nvPr/>
          </p:nvSpPr>
          <p:spPr>
            <a:xfrm>
              <a:off x="3194411" y="2206208"/>
              <a:ext cx="1550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200" b="1" dirty="0" smtClean="0">
                  <a:solidFill>
                    <a:schemeClr val="bg1"/>
                  </a:solidFill>
                </a:rPr>
                <a:t>RD59 - Tájékoztatási</a:t>
              </a:r>
              <a:r>
                <a:rPr lang="hu-HU" altLang="ko-KR" sz="1200" dirty="0" smtClean="0">
                  <a:solidFill>
                    <a:schemeClr val="bg1"/>
                  </a:solidFill>
                </a:rPr>
                <a:t> </a:t>
              </a:r>
              <a:r>
                <a:rPr lang="hu-HU" altLang="ko-KR" sz="1200" b="1" dirty="0" smtClean="0">
                  <a:solidFill>
                    <a:schemeClr val="bg1"/>
                  </a:solidFill>
                </a:rPr>
                <a:t>szolgáltatások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6" name="Group 2175">
            <a:extLst>
              <a:ext uri="{FF2B5EF4-FFF2-40B4-BE49-F238E27FC236}">
                <a16:creationId xmlns:a16="http://schemas.microsoft.com/office/drawing/2014/main" xmlns="" id="{35BA845E-A0B9-455B-9817-E2A365B1B614}"/>
              </a:ext>
            </a:extLst>
          </p:cNvPr>
          <p:cNvGrpSpPr/>
          <p:nvPr/>
        </p:nvGrpSpPr>
        <p:grpSpPr>
          <a:xfrm>
            <a:off x="5604597" y="1893768"/>
            <a:ext cx="1410044" cy="863315"/>
            <a:chOff x="3233964" y="1954419"/>
            <a:chExt cx="1410044" cy="863315"/>
          </a:xfrm>
        </p:grpSpPr>
        <p:sp>
          <p:nvSpPr>
            <p:cNvPr id="2177" name="TextBox 2176">
              <a:extLst>
                <a:ext uri="{FF2B5EF4-FFF2-40B4-BE49-F238E27FC236}">
                  <a16:creationId xmlns:a16="http://schemas.microsoft.com/office/drawing/2014/main" xmlns="" id="{DC7AAE3D-E421-456F-AC06-EC2ED390251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altLang="ko-KR" sz="1200" b="1" u="sng" dirty="0">
                  <a:solidFill>
                    <a:schemeClr val="bg1"/>
                  </a:solidFill>
                </a:rPr>
                <a:t>4</a:t>
              </a:r>
              <a:r>
                <a:rPr lang="hu-HU" altLang="ko-KR" sz="1200" b="1" u="sng" dirty="0" smtClean="0">
                  <a:solidFill>
                    <a:schemeClr val="bg1"/>
                  </a:solidFill>
                </a:rPr>
                <a:t>. szint</a:t>
              </a:r>
              <a:endParaRPr lang="ko-KR" altLang="en-US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178" name="TextBox 2177">
              <a:extLst>
                <a:ext uri="{FF2B5EF4-FFF2-40B4-BE49-F238E27FC236}">
                  <a16:creationId xmlns:a16="http://schemas.microsoft.com/office/drawing/2014/main" xmlns="" id="{5B27E5D1-6FF8-497A-B222-7463D8DD135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altLang="ko-KR" sz="1200" b="1" dirty="0" smtClean="0">
                  <a:solidFill>
                    <a:schemeClr val="bg1"/>
                  </a:solidFill>
                </a:rPr>
                <a:t>RD61 - Európai Innovációs Partnerség (EIP)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9" name="Group 2178">
            <a:extLst>
              <a:ext uri="{FF2B5EF4-FFF2-40B4-BE49-F238E27FC236}">
                <a16:creationId xmlns:a16="http://schemas.microsoft.com/office/drawing/2014/main" xmlns="" id="{0BBDA284-A433-4131-8BDB-9C2D7ABE5B2A}"/>
              </a:ext>
            </a:extLst>
          </p:cNvPr>
          <p:cNvGrpSpPr/>
          <p:nvPr/>
        </p:nvGrpSpPr>
        <p:grpSpPr>
          <a:xfrm>
            <a:off x="5604597" y="4019010"/>
            <a:ext cx="1410044" cy="678649"/>
            <a:chOff x="3233964" y="1954419"/>
            <a:chExt cx="1410044" cy="678649"/>
          </a:xfrm>
        </p:grpSpPr>
        <p:sp>
          <p:nvSpPr>
            <p:cNvPr id="2180" name="TextBox 2179">
              <a:extLst>
                <a:ext uri="{FF2B5EF4-FFF2-40B4-BE49-F238E27FC236}">
                  <a16:creationId xmlns:a16="http://schemas.microsoft.com/office/drawing/2014/main" xmlns="" id="{C1503A05-F35E-4DFA-A80D-DE0597EFC8B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altLang="ko-KR" sz="1200" b="1" u="sng" dirty="0">
                  <a:solidFill>
                    <a:schemeClr val="bg1"/>
                  </a:solidFill>
                </a:rPr>
                <a:t>2</a:t>
              </a:r>
              <a:r>
                <a:rPr lang="hu-HU" altLang="ko-KR" sz="1200" b="1" u="sng" dirty="0" smtClean="0">
                  <a:solidFill>
                    <a:schemeClr val="bg1"/>
                  </a:solidFill>
                </a:rPr>
                <a:t>. szint</a:t>
              </a:r>
              <a:endParaRPr lang="ko-KR" altLang="en-US" sz="1200" b="1" u="sng" dirty="0">
                <a:solidFill>
                  <a:schemeClr val="bg1"/>
                </a:solidFill>
              </a:endParaRPr>
            </a:p>
          </p:txBody>
        </p:sp>
        <p:sp>
          <p:nvSpPr>
            <p:cNvPr id="2181" name="TextBox 2180">
              <a:extLst>
                <a:ext uri="{FF2B5EF4-FFF2-40B4-BE49-F238E27FC236}">
                  <a16:creationId xmlns:a16="http://schemas.microsoft.com/office/drawing/2014/main" xmlns="" id="{7A0822B3-15A9-41C9-B388-992841647C7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altLang="ko-KR" sz="1200" b="1" dirty="0" smtClean="0">
                  <a:solidFill>
                    <a:schemeClr val="bg1"/>
                  </a:solidFill>
                </a:rPr>
                <a:t>RD60 - Tanácsadási</a:t>
              </a:r>
              <a:r>
                <a:rPr lang="hu-HU" altLang="ko-KR" sz="1200" dirty="0" smtClean="0"/>
                <a:t> </a:t>
              </a:r>
              <a:r>
                <a:rPr lang="hu-HU" altLang="ko-KR" sz="1200" dirty="0" smtClean="0">
                  <a:solidFill>
                    <a:schemeClr val="bg1"/>
                  </a:solidFill>
                </a:rPr>
                <a:t>szolgáltatások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0" name="Picture 2">
            <a:extLst>
              <a:ext uri="{FF2B5EF4-FFF2-40B4-BE49-F238E27FC236}">
                <a16:creationId xmlns="" xmlns:a16="http://schemas.microsoft.com/office/drawing/2014/main" id="{31528B7E-8428-4390-81C3-BBE4A315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928" y="1"/>
            <a:ext cx="1481071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6335"/>
            <a:ext cx="10264140" cy="8664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4000" dirty="0" smtClean="0"/>
              <a:t>RD58 </a:t>
            </a:r>
            <a:r>
              <a:rPr lang="hu-HU" sz="4000" dirty="0"/>
              <a:t>- </a:t>
            </a:r>
            <a:r>
              <a:rPr lang="en-US" sz="4000" dirty="0" err="1"/>
              <a:t>Képzések</a:t>
            </a:r>
            <a:r>
              <a:rPr lang="en-US" sz="4000" dirty="0"/>
              <a:t> és </a:t>
            </a:r>
            <a:r>
              <a:rPr lang="en-US" sz="4000" dirty="0" err="1"/>
              <a:t>bemutatóüzemi</a:t>
            </a:r>
            <a:r>
              <a:rPr lang="en-US" sz="4000" dirty="0"/>
              <a:t> </a:t>
            </a:r>
            <a:r>
              <a:rPr lang="en-US" sz="4000" dirty="0" err="1"/>
              <a:t>programok</a:t>
            </a:r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753" y="1052623"/>
            <a:ext cx="11876568" cy="5939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err="1"/>
              <a:t>Cél</a:t>
            </a:r>
            <a:r>
              <a:rPr lang="en-US" sz="1800" u="sng" dirty="0" smtClean="0"/>
              <a:t>:</a:t>
            </a:r>
            <a:r>
              <a:rPr lang="hu-HU" sz="1800" u="sng" dirty="0" smtClean="0"/>
              <a:t> </a:t>
            </a:r>
          </a:p>
          <a:p>
            <a:pPr marL="0" indent="0" algn="just">
              <a:buNone/>
            </a:pPr>
            <a:r>
              <a:rPr lang="hu-HU" sz="2400" dirty="0" smtClean="0"/>
              <a:t>-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/>
              <a:t>egész</a:t>
            </a:r>
            <a:r>
              <a:rPr lang="en-US" sz="2400" dirty="0"/>
              <a:t> </a:t>
            </a:r>
            <a:r>
              <a:rPr lang="en-US" sz="2400" dirty="0" err="1"/>
              <a:t>életen</a:t>
            </a:r>
            <a:r>
              <a:rPr lang="en-US" sz="2400" dirty="0"/>
              <a:t> </a:t>
            </a:r>
            <a:r>
              <a:rPr lang="en-US" sz="2400" dirty="0" err="1"/>
              <a:t>át</a:t>
            </a:r>
            <a:r>
              <a:rPr lang="en-US" sz="2400" dirty="0"/>
              <a:t> </a:t>
            </a:r>
            <a:r>
              <a:rPr lang="en-US" sz="2400" dirty="0" err="1"/>
              <a:t>tartó</a:t>
            </a:r>
            <a:r>
              <a:rPr lang="en-US" sz="2400" dirty="0"/>
              <a:t> </a:t>
            </a:r>
            <a:r>
              <a:rPr lang="en-US" sz="2400" dirty="0" err="1"/>
              <a:t>tanulásban</a:t>
            </a:r>
            <a:r>
              <a:rPr lang="en-US" sz="2400" dirty="0"/>
              <a:t> </a:t>
            </a:r>
            <a:r>
              <a:rPr lang="en-US" sz="2400" dirty="0" err="1"/>
              <a:t>való</a:t>
            </a:r>
            <a:r>
              <a:rPr lang="en-US" sz="2400" dirty="0"/>
              <a:t> </a:t>
            </a:r>
            <a:r>
              <a:rPr lang="en-US" sz="2400" dirty="0" err="1"/>
              <a:t>részvétel</a:t>
            </a:r>
            <a:r>
              <a:rPr lang="en-US" sz="2400" dirty="0"/>
              <a:t> </a:t>
            </a:r>
            <a:r>
              <a:rPr lang="en-US" sz="2400" dirty="0" err="1"/>
              <a:t>ösztönzése</a:t>
            </a:r>
            <a:r>
              <a:rPr lang="en-US" sz="2400" dirty="0"/>
              <a:t> a </a:t>
            </a:r>
            <a:r>
              <a:rPr lang="en-US" sz="2400" dirty="0" err="1"/>
              <a:t>gazdaság</a:t>
            </a:r>
            <a:r>
              <a:rPr lang="en-US" sz="2400" dirty="0"/>
              <a:t>, a </a:t>
            </a:r>
            <a:r>
              <a:rPr lang="en-US" sz="2400" dirty="0" err="1"/>
              <a:t>vállalkozás</a:t>
            </a:r>
            <a:r>
              <a:rPr lang="en-US" sz="2400" dirty="0"/>
              <a:t>, </a:t>
            </a:r>
            <a:r>
              <a:rPr lang="en-US" sz="2400" dirty="0" err="1"/>
              <a:t>vagy</a:t>
            </a:r>
            <a:r>
              <a:rPr lang="en-US" sz="2400" dirty="0"/>
              <a:t> a </a:t>
            </a:r>
            <a:r>
              <a:rPr lang="en-US" sz="2400" dirty="0" err="1"/>
              <a:t>gazdálkodó</a:t>
            </a:r>
            <a:r>
              <a:rPr lang="en-US" sz="2400" dirty="0"/>
              <a:t> </a:t>
            </a:r>
            <a:r>
              <a:rPr lang="en-US" sz="2400" dirty="0" err="1"/>
              <a:t>speciális</a:t>
            </a:r>
            <a:r>
              <a:rPr lang="en-US" sz="2400" dirty="0"/>
              <a:t> </a:t>
            </a:r>
            <a:r>
              <a:rPr lang="en-US" sz="2400" dirty="0" err="1"/>
              <a:t>szükségleteire</a:t>
            </a:r>
            <a:r>
              <a:rPr lang="en-US" sz="2400" dirty="0"/>
              <a:t> </a:t>
            </a:r>
            <a:r>
              <a:rPr lang="en-US" sz="2400" dirty="0" err="1"/>
              <a:t>reagáló</a:t>
            </a:r>
            <a:r>
              <a:rPr lang="en-US" sz="2400" dirty="0"/>
              <a:t>, </a:t>
            </a:r>
            <a:r>
              <a:rPr lang="en-US" sz="2400" dirty="0" err="1"/>
              <a:t>alkalmazott</a:t>
            </a:r>
            <a:r>
              <a:rPr lang="en-US" sz="2400" dirty="0"/>
              <a:t> </a:t>
            </a:r>
            <a:r>
              <a:rPr lang="en-US" sz="2400" dirty="0" err="1"/>
              <a:t>szakmai</a:t>
            </a:r>
            <a:r>
              <a:rPr lang="en-US" sz="2400" dirty="0"/>
              <a:t> </a:t>
            </a:r>
            <a:r>
              <a:rPr lang="en-US" sz="2400" dirty="0" err="1"/>
              <a:t>tudásátadási</a:t>
            </a:r>
            <a:r>
              <a:rPr lang="en-US" sz="2400" dirty="0"/>
              <a:t> </a:t>
            </a:r>
            <a:r>
              <a:rPr lang="en-US" sz="2400" dirty="0" err="1"/>
              <a:t>szolgáltatás</a:t>
            </a:r>
            <a:r>
              <a:rPr lang="en-US" sz="2400" dirty="0"/>
              <a:t> </a:t>
            </a:r>
            <a:r>
              <a:rPr lang="en-US" sz="2400" dirty="0" err="1"/>
              <a:t>támogatásával</a:t>
            </a:r>
            <a:r>
              <a:rPr lang="en-US" sz="2400" dirty="0"/>
              <a:t>, </a:t>
            </a:r>
            <a:endParaRPr lang="hu-HU" sz="2400" dirty="0"/>
          </a:p>
          <a:p>
            <a:pPr marL="0" indent="0" algn="just">
              <a:buNone/>
            </a:pPr>
            <a:r>
              <a:rPr lang="en-US" sz="2400" dirty="0"/>
              <a:t>- a </a:t>
            </a:r>
            <a:r>
              <a:rPr lang="en-US" sz="2400" dirty="0" err="1"/>
              <a:t>képzési</a:t>
            </a:r>
            <a:r>
              <a:rPr lang="en-US" sz="2400" dirty="0"/>
              <a:t> és </a:t>
            </a:r>
            <a:r>
              <a:rPr lang="en-US" sz="2400" dirty="0" err="1"/>
              <a:t>ismeretátadási</a:t>
            </a:r>
            <a:r>
              <a:rPr lang="en-US" sz="2400" dirty="0"/>
              <a:t> </a:t>
            </a:r>
            <a:r>
              <a:rPr lang="en-US" sz="2400" dirty="0" err="1"/>
              <a:t>lehetőségek</a:t>
            </a:r>
            <a:r>
              <a:rPr lang="en-US" sz="2400" dirty="0"/>
              <a:t> </a:t>
            </a:r>
            <a:r>
              <a:rPr lang="en-US" sz="2400" dirty="0" err="1"/>
              <a:t>széles</a:t>
            </a:r>
            <a:r>
              <a:rPr lang="en-US" sz="2400" dirty="0"/>
              <a:t> </a:t>
            </a:r>
            <a:r>
              <a:rPr lang="en-US" sz="2400" dirty="0" err="1"/>
              <a:t>skálája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aktuális</a:t>
            </a:r>
            <a:r>
              <a:rPr lang="en-US" sz="2400" dirty="0"/>
              <a:t> </a:t>
            </a:r>
            <a:r>
              <a:rPr lang="en-US" sz="2400" dirty="0" err="1"/>
              <a:t>kihívásokra</a:t>
            </a:r>
            <a:r>
              <a:rPr lang="en-US" sz="2400" dirty="0"/>
              <a:t> </a:t>
            </a:r>
            <a:r>
              <a:rPr lang="en-US" sz="2400" dirty="0" err="1"/>
              <a:t>adjon</a:t>
            </a:r>
            <a:r>
              <a:rPr lang="en-US" sz="2400" dirty="0"/>
              <a:t> </a:t>
            </a:r>
            <a:r>
              <a:rPr lang="en-US" sz="2400" dirty="0" err="1"/>
              <a:t>válaszokat</a:t>
            </a:r>
            <a:r>
              <a:rPr lang="en-US" sz="2400" dirty="0"/>
              <a:t>, </a:t>
            </a:r>
            <a:r>
              <a:rPr lang="en-US" sz="2400" dirty="0" err="1" smtClean="0"/>
              <a:t>személyes</a:t>
            </a:r>
            <a:r>
              <a:rPr lang="en-US" sz="2400" dirty="0" smtClean="0"/>
              <a:t> </a:t>
            </a:r>
            <a:r>
              <a:rPr lang="en-US" sz="2400" dirty="0"/>
              <a:t>és online </a:t>
            </a:r>
            <a:r>
              <a:rPr lang="en-US" sz="2400" dirty="0" err="1"/>
              <a:t>formában</a:t>
            </a:r>
            <a:r>
              <a:rPr lang="en-US" sz="2400" dirty="0"/>
              <a:t> </a:t>
            </a:r>
            <a:r>
              <a:rPr lang="en-US" sz="2400" dirty="0" err="1"/>
              <a:t>egyaránt</a:t>
            </a:r>
            <a:r>
              <a:rPr lang="en-US" sz="2400" dirty="0"/>
              <a:t> </a:t>
            </a:r>
            <a:r>
              <a:rPr lang="en-US" sz="2400" dirty="0" err="1"/>
              <a:t>elérhető</a:t>
            </a:r>
            <a:r>
              <a:rPr lang="en-US" sz="2400" dirty="0"/>
              <a:t> </a:t>
            </a:r>
            <a:r>
              <a:rPr lang="en-US" sz="2400" dirty="0" err="1"/>
              <a:t>legyen</a:t>
            </a:r>
            <a:r>
              <a:rPr lang="en-US" sz="2400" dirty="0"/>
              <a:t>.</a:t>
            </a:r>
            <a:endParaRPr lang="hu-HU" sz="2400" dirty="0"/>
          </a:p>
          <a:p>
            <a:pPr marL="0" indent="0" algn="just">
              <a:lnSpc>
                <a:spcPts val="1400"/>
              </a:lnSpc>
              <a:buNone/>
            </a:pPr>
            <a:r>
              <a:rPr lang="hu-HU" sz="1800" b="1" u="sng" dirty="0" smtClean="0"/>
              <a:t>Tartalom:</a:t>
            </a:r>
          </a:p>
          <a:p>
            <a:pPr marL="0" indent="0" algn="just">
              <a:lnSpc>
                <a:spcPts val="1400"/>
              </a:lnSpc>
              <a:buNone/>
            </a:pPr>
            <a:r>
              <a:rPr lang="hu-HU" sz="1800" dirty="0" smtClean="0"/>
              <a:t>gyakorlat-vezérelt</a:t>
            </a:r>
            <a:r>
              <a:rPr lang="en-US" sz="1800" dirty="0" smtClean="0"/>
              <a:t> </a:t>
            </a:r>
            <a:r>
              <a:rPr lang="hu-HU" sz="1800" dirty="0" smtClean="0"/>
              <a:t>tudásátadási tevékenységek, amelyek megvalósulhatnak tantermi</a:t>
            </a:r>
            <a:r>
              <a:rPr lang="en-US" sz="1800" dirty="0" smtClean="0"/>
              <a:t> </a:t>
            </a:r>
            <a:r>
              <a:rPr lang="en-US" sz="1800" dirty="0"/>
              <a:t>és </a:t>
            </a:r>
            <a:r>
              <a:rPr lang="hu-HU" sz="1800" dirty="0" smtClean="0"/>
              <a:t>gyakorlati vagy </a:t>
            </a:r>
            <a:r>
              <a:rPr lang="hu-HU" sz="1800" dirty="0" err="1" smtClean="0"/>
              <a:t>bemutatóüzemi</a:t>
            </a:r>
            <a:r>
              <a:rPr lang="hu-HU" sz="1800" dirty="0" smtClean="0"/>
              <a:t> helyszíneken: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hu-HU" sz="1800" dirty="0" smtClean="0"/>
              <a:t>a </a:t>
            </a:r>
            <a:r>
              <a:rPr lang="hu-HU" sz="1800" dirty="0"/>
              <a:t>KAP Stratégiai Terv egyes beavatkozásainál előírt </a:t>
            </a:r>
            <a:r>
              <a:rPr lang="hu-HU" sz="1800" b="1" dirty="0"/>
              <a:t>kötelező képzések </a:t>
            </a:r>
            <a:r>
              <a:rPr lang="hu-HU" sz="1800" b="1" dirty="0" smtClean="0"/>
              <a:t>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hu-HU" sz="1800" dirty="0" err="1" smtClean="0"/>
              <a:t>bemutatóüzemi</a:t>
            </a:r>
            <a:r>
              <a:rPr lang="hu-HU" sz="1800" dirty="0" smtClean="0"/>
              <a:t> </a:t>
            </a:r>
            <a:r>
              <a:rPr lang="hu-HU" sz="1800" dirty="0"/>
              <a:t>programok, egyéb képzések, továbbképzések, tárgyi tudást és gyakorlatot ötvöző tréningek, kompetencia- és készségfejlesztő képzések, képzők képzése, szaktanácsadók </a:t>
            </a:r>
            <a:r>
              <a:rPr lang="hu-HU" sz="1800" dirty="0" smtClean="0"/>
              <a:t>képzése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hu-HU" sz="1800" b="1" dirty="0"/>
              <a:t>j</a:t>
            </a:r>
            <a:r>
              <a:rPr lang="hu-HU" sz="1800" b="1" dirty="0" smtClean="0"/>
              <a:t>ogszabály</a:t>
            </a:r>
            <a:r>
              <a:rPr lang="hu-HU" sz="1800" dirty="0" smtClean="0"/>
              <a:t> </a:t>
            </a:r>
            <a:r>
              <a:rPr lang="hu-HU" sz="1800" dirty="0"/>
              <a:t>alapján </a:t>
            </a:r>
            <a:r>
              <a:rPr lang="hu-HU" sz="1800" b="1" dirty="0"/>
              <a:t>előírt </a:t>
            </a:r>
            <a:r>
              <a:rPr lang="hu-HU" sz="1800" b="1" dirty="0" smtClean="0"/>
              <a:t>képzések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endParaRPr lang="hu-HU" sz="1800" dirty="0" smtClean="0"/>
          </a:p>
          <a:p>
            <a:pPr marL="0" indent="0" algn="just">
              <a:lnSpc>
                <a:spcPts val="1400"/>
              </a:lnSpc>
              <a:buNone/>
            </a:pPr>
            <a:r>
              <a:rPr lang="hu-HU" sz="1800" b="1" u="sng" dirty="0"/>
              <a:t>Támogatható kedvezményezettek: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1800" dirty="0"/>
              <a:t>tudásátadási</a:t>
            </a:r>
            <a:r>
              <a:rPr lang="en-US" sz="1800" dirty="0"/>
              <a:t> </a:t>
            </a:r>
            <a:r>
              <a:rPr lang="hu-HU" sz="1800" dirty="0"/>
              <a:t>tevékenység</a:t>
            </a:r>
            <a:r>
              <a:rPr lang="en-US" sz="1800" dirty="0"/>
              <a:t> </a:t>
            </a:r>
            <a:r>
              <a:rPr lang="hu-HU" sz="1800" dirty="0"/>
              <a:t>folytatására</a:t>
            </a:r>
            <a:r>
              <a:rPr lang="en-US" sz="1800" dirty="0"/>
              <a:t> </a:t>
            </a:r>
            <a:r>
              <a:rPr lang="hu-HU" sz="1800" dirty="0"/>
              <a:t>jogosult</a:t>
            </a:r>
            <a:r>
              <a:rPr lang="en-US" sz="1800" dirty="0"/>
              <a:t> </a:t>
            </a:r>
            <a:r>
              <a:rPr lang="hu-HU" sz="1800" dirty="0" smtClean="0"/>
              <a:t>szervezet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9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103476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oogle Shape;427;p2"/>
          <p:cNvPicPr preferRelativeResize="0"/>
          <p:nvPr/>
        </p:nvPicPr>
        <p:blipFill rotWithShape="1">
          <a:blip r:embed="rId4">
            <a:alphaModFix/>
          </a:blip>
          <a:srcRect l="3199" t="4590" r="3507" b="2849"/>
          <a:stretch/>
        </p:blipFill>
        <p:spPr>
          <a:xfrm>
            <a:off x="97932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Google Shape;428;p2"/>
          <p:cNvPicPr preferRelativeResize="0"/>
          <p:nvPr/>
        </p:nvPicPr>
        <p:blipFill rotWithShape="1">
          <a:blip r:embed="rId5">
            <a:alphaModFix/>
          </a:blip>
          <a:srcRect t="2273" r="2257" b="2947"/>
          <a:stretch/>
        </p:blipFill>
        <p:spPr>
          <a:xfrm>
            <a:off x="9238818" y="219134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429;p2"/>
          <p:cNvPicPr preferRelativeResize="0"/>
          <p:nvPr/>
        </p:nvPicPr>
        <p:blipFill rotWithShape="1">
          <a:blip r:embed="rId6">
            <a:alphaModFix/>
          </a:blip>
          <a:srcRect l="2470" t="2618" r="2877" b="2854"/>
          <a:stretch/>
        </p:blipFill>
        <p:spPr>
          <a:xfrm>
            <a:off x="8684418" y="209195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Fazetta 6"/>
          <p:cNvSpPr/>
          <p:nvPr/>
        </p:nvSpPr>
        <p:spPr>
          <a:xfrm>
            <a:off x="9238818" y="4837176"/>
            <a:ext cx="2236902" cy="1280160"/>
          </a:xfrm>
          <a:prstGeom prst="bevel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Indikatív keretösszeg</a:t>
            </a:r>
            <a:r>
              <a:rPr lang="hu-HU" b="1" dirty="0"/>
              <a:t>: 14 millió </a:t>
            </a:r>
            <a:r>
              <a:rPr lang="hu-HU" b="1" dirty="0" smtClean="0"/>
              <a:t>euró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416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135951" cy="766409"/>
          </a:xfrm>
        </p:spPr>
        <p:txBody>
          <a:bodyPr>
            <a:noAutofit/>
          </a:bodyPr>
          <a:lstStyle/>
          <a:p>
            <a:r>
              <a:rPr lang="hu-HU" sz="4000" dirty="0"/>
              <a:t>RD58 - </a:t>
            </a:r>
            <a:r>
              <a:rPr lang="en-US" sz="4000" dirty="0" err="1"/>
              <a:t>Képzések</a:t>
            </a:r>
            <a:r>
              <a:rPr lang="en-US" sz="4000" dirty="0"/>
              <a:t> és </a:t>
            </a:r>
            <a:r>
              <a:rPr lang="en-US" sz="4000" dirty="0" err="1"/>
              <a:t>bemutatóüzemi</a:t>
            </a:r>
            <a:r>
              <a:rPr lang="en-US" sz="4000" dirty="0"/>
              <a:t> </a:t>
            </a:r>
            <a:r>
              <a:rPr lang="hu-HU" sz="4000" dirty="0" smtClean="0"/>
              <a:t> p</a:t>
            </a:r>
            <a:r>
              <a:rPr lang="en-US" sz="4000" dirty="0" err="1" smtClean="0"/>
              <a:t>rogramok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409" y="1072444"/>
            <a:ext cx="11656369" cy="538480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en-US" sz="2200" b="1" u="sng" dirty="0" err="1"/>
              <a:t>Kiválasztási</a:t>
            </a:r>
            <a:r>
              <a:rPr lang="en-US" sz="2200" b="1" u="sng" dirty="0"/>
              <a:t> </a:t>
            </a:r>
            <a:r>
              <a:rPr lang="en-US" sz="2200" b="1" u="sng" dirty="0" err="1"/>
              <a:t>elvek</a:t>
            </a:r>
            <a:r>
              <a:rPr lang="en-US" sz="2200" b="1" u="sng" dirty="0"/>
              <a:t> (</a:t>
            </a:r>
            <a:r>
              <a:rPr lang="en-US" sz="2200" b="1" u="sng" dirty="0" err="1"/>
              <a:t>amelyek</a:t>
            </a:r>
            <a:r>
              <a:rPr lang="en-US" sz="2200" b="1" u="sng" dirty="0"/>
              <a:t> </a:t>
            </a:r>
            <a:r>
              <a:rPr lang="en-US" sz="2200" b="1" u="sng" dirty="0" err="1"/>
              <a:t>részben</a:t>
            </a:r>
            <a:r>
              <a:rPr lang="en-US" sz="2200" b="1" u="sng" dirty="0"/>
              <a:t> is </a:t>
            </a:r>
            <a:r>
              <a:rPr lang="en-US" sz="2200" b="1" u="sng" dirty="0" err="1"/>
              <a:t>alkalmazhatók</a:t>
            </a:r>
            <a:endParaRPr lang="hu-HU" sz="2200" b="1" u="sng" dirty="0"/>
          </a:p>
          <a:p>
            <a:pPr algn="just">
              <a:lnSpc>
                <a:spcPts val="1400"/>
              </a:lnSpc>
            </a:pPr>
            <a:r>
              <a:rPr lang="en-US" sz="2000" dirty="0" err="1"/>
              <a:t>Személyes</a:t>
            </a:r>
            <a:r>
              <a:rPr lang="en-US" sz="2000" dirty="0"/>
              <a:t> </a:t>
            </a:r>
            <a:r>
              <a:rPr lang="en-US" sz="2000" dirty="0" err="1"/>
              <a:t>kompetenciák</a:t>
            </a:r>
            <a:r>
              <a:rPr lang="en-US" sz="2000" dirty="0"/>
              <a:t>, </a:t>
            </a:r>
            <a:r>
              <a:rPr lang="en-US" sz="2000" dirty="0" err="1"/>
              <a:t>infrastrukturális</a:t>
            </a:r>
            <a:r>
              <a:rPr lang="en-US" sz="2000" dirty="0"/>
              <a:t> és </a:t>
            </a:r>
            <a:r>
              <a:rPr lang="en-US" sz="2000" dirty="0" err="1"/>
              <a:t>tárgyi</a:t>
            </a:r>
            <a:r>
              <a:rPr lang="en-US" sz="2000" dirty="0"/>
              <a:t> </a:t>
            </a:r>
            <a:r>
              <a:rPr lang="en-US" sz="2000" dirty="0" err="1"/>
              <a:t>feltételek</a:t>
            </a:r>
            <a:r>
              <a:rPr lang="en-US" sz="2000" dirty="0"/>
              <a:t>, </a:t>
            </a:r>
            <a:r>
              <a:rPr lang="en-US" sz="2000" dirty="0" err="1"/>
              <a:t>adottságok</a:t>
            </a:r>
            <a:r>
              <a:rPr lang="en-US" sz="2000" dirty="0"/>
              <a:t> </a:t>
            </a:r>
            <a:r>
              <a:rPr lang="en-US" sz="2000" dirty="0" err="1" smtClean="0"/>
              <a:t>minősége</a:t>
            </a:r>
            <a:r>
              <a:rPr lang="hu-HU" sz="2000" dirty="0" smtClean="0"/>
              <a:t>;</a:t>
            </a:r>
            <a:endParaRPr lang="hu-HU" sz="2000" dirty="0"/>
          </a:p>
          <a:p>
            <a:pPr algn="just">
              <a:lnSpc>
                <a:spcPts val="1400"/>
              </a:lnSpc>
            </a:pPr>
            <a:r>
              <a:rPr lang="en-US" sz="2000" dirty="0"/>
              <a:t>A </a:t>
            </a:r>
            <a:r>
              <a:rPr lang="en-US" sz="2000" dirty="0" err="1"/>
              <a:t>képzési</a:t>
            </a:r>
            <a:r>
              <a:rPr lang="en-US" sz="2000" dirty="0"/>
              <a:t> </a:t>
            </a:r>
            <a:r>
              <a:rPr lang="en-US" sz="2000" dirty="0" err="1"/>
              <a:t>szolgáltatást</a:t>
            </a:r>
            <a:r>
              <a:rPr lang="en-US" sz="2000" dirty="0"/>
              <a:t> </a:t>
            </a:r>
            <a:r>
              <a:rPr lang="en-US" sz="2000" dirty="0" err="1"/>
              <a:t>nyújtó</a:t>
            </a:r>
            <a:r>
              <a:rPr lang="en-US" sz="2000" dirty="0"/>
              <a:t> </a:t>
            </a:r>
            <a:r>
              <a:rPr lang="en-US" sz="2000" dirty="0" err="1"/>
              <a:t>által</a:t>
            </a:r>
            <a:r>
              <a:rPr lang="en-US" sz="2000" dirty="0"/>
              <a:t> a </a:t>
            </a:r>
            <a:r>
              <a:rPr lang="en-US" sz="2000" dirty="0" err="1"/>
              <a:t>szolgáltatásba</a:t>
            </a:r>
            <a:r>
              <a:rPr lang="en-US" sz="2000" dirty="0"/>
              <a:t> </a:t>
            </a:r>
            <a:r>
              <a:rPr lang="en-US" sz="2000" dirty="0" err="1"/>
              <a:t>bevont</a:t>
            </a:r>
            <a:r>
              <a:rPr lang="en-US" sz="2000" dirty="0"/>
              <a:t> </a:t>
            </a:r>
            <a:r>
              <a:rPr lang="en-US" sz="2000" dirty="0" err="1"/>
              <a:t>szakemberek</a:t>
            </a:r>
            <a:r>
              <a:rPr lang="en-US" sz="2000" dirty="0"/>
              <a:t> </a:t>
            </a:r>
            <a:r>
              <a:rPr lang="en-US" sz="2000" dirty="0" err="1"/>
              <a:t>képzettsége</a:t>
            </a:r>
            <a:r>
              <a:rPr lang="en-US" sz="2000" dirty="0"/>
              <a:t>,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adott</a:t>
            </a:r>
            <a:r>
              <a:rPr lang="en-US" sz="2000" dirty="0"/>
              <a:t> </a:t>
            </a:r>
            <a:r>
              <a:rPr lang="en-US" sz="2000" dirty="0" err="1"/>
              <a:t>témakörben</a:t>
            </a:r>
            <a:r>
              <a:rPr lang="en-US" sz="2000" dirty="0"/>
              <a:t> </a:t>
            </a:r>
            <a:endParaRPr lang="hu-HU" sz="2000" dirty="0" smtClean="0"/>
          </a:p>
          <a:p>
            <a:pPr marL="0" indent="0" algn="just">
              <a:lnSpc>
                <a:spcPts val="1400"/>
              </a:lnSpc>
              <a:buNone/>
            </a:pPr>
            <a:r>
              <a:rPr lang="hu-HU" sz="2000" dirty="0"/>
              <a:t> </a:t>
            </a:r>
            <a:r>
              <a:rPr lang="hu-HU" sz="2000" dirty="0" smtClean="0"/>
              <a:t>   </a:t>
            </a:r>
            <a:r>
              <a:rPr lang="en-US" sz="2000" dirty="0" err="1" smtClean="0"/>
              <a:t>szerzett</a:t>
            </a:r>
            <a:r>
              <a:rPr lang="en-US" sz="2000" dirty="0" smtClean="0"/>
              <a:t> </a:t>
            </a:r>
            <a:r>
              <a:rPr lang="en-US" sz="2000" dirty="0" err="1"/>
              <a:t>releváns</a:t>
            </a:r>
            <a:r>
              <a:rPr lang="en-US" sz="2000" dirty="0"/>
              <a:t> </a:t>
            </a:r>
            <a:r>
              <a:rPr lang="en-US" sz="2000" dirty="0" err="1" smtClean="0"/>
              <a:t>referenciái</a:t>
            </a:r>
            <a:r>
              <a:rPr lang="hu-HU" sz="2000" dirty="0"/>
              <a:t>;</a:t>
            </a:r>
          </a:p>
          <a:p>
            <a:pPr algn="just">
              <a:lnSpc>
                <a:spcPts val="1400"/>
              </a:lnSpc>
            </a:pPr>
            <a:r>
              <a:rPr lang="hu-HU" sz="2000" dirty="0"/>
              <a:t>Az ismeretátadás </a:t>
            </a:r>
            <a:r>
              <a:rPr lang="hu-HU" sz="2000" dirty="0" smtClean="0"/>
              <a:t>gyakorlatorientáltsága;</a:t>
            </a:r>
            <a:endParaRPr lang="hu-HU" sz="2000" dirty="0"/>
          </a:p>
          <a:p>
            <a:pPr algn="just">
              <a:lnSpc>
                <a:spcPts val="1400"/>
              </a:lnSpc>
            </a:pPr>
            <a:r>
              <a:rPr lang="hu-HU" sz="2000" dirty="0"/>
              <a:t>Digitális megoldások </a:t>
            </a:r>
            <a:r>
              <a:rPr lang="hu-HU" sz="2000" dirty="0" smtClean="0"/>
              <a:t>alkalmazása;</a:t>
            </a:r>
            <a:endParaRPr lang="hu-HU" sz="2000" dirty="0"/>
          </a:p>
          <a:p>
            <a:pPr algn="just">
              <a:lnSpc>
                <a:spcPts val="1400"/>
              </a:lnSpc>
            </a:pPr>
            <a:r>
              <a:rPr lang="hu-HU" sz="2000" dirty="0"/>
              <a:t>Innovatív megoldások alkalmazása, </a:t>
            </a:r>
            <a:r>
              <a:rPr lang="hu-HU" sz="2000" dirty="0" smtClean="0"/>
              <a:t>terjesztése.</a:t>
            </a:r>
            <a:endParaRPr lang="hu-HU" sz="2000" dirty="0"/>
          </a:p>
          <a:p>
            <a:pPr marL="0" indent="0" algn="just">
              <a:lnSpc>
                <a:spcPts val="1400"/>
              </a:lnSpc>
              <a:buNone/>
            </a:pPr>
            <a:r>
              <a:rPr lang="hu-HU" sz="2200" b="1" u="sng" dirty="0" smtClean="0"/>
              <a:t>Jogosultsági kritériumok:</a:t>
            </a:r>
            <a:endParaRPr lang="hu-HU" sz="2200" b="1" u="sng" dirty="0"/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2200" dirty="0"/>
              <a:t>A szervezet 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2200" dirty="0" smtClean="0"/>
              <a:t>rendelkezik </a:t>
            </a:r>
            <a:r>
              <a:rPr lang="hu-HU" sz="2200" dirty="0"/>
              <a:t>képzési, tudásátadási tervvel és azt végrehajtja, 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2200" dirty="0"/>
              <a:t>rendelkezik megfelelő akkreditációval,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2200" dirty="0"/>
              <a:t>képzői részt vesznek kötelező képzéseken,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2200" dirty="0"/>
              <a:t>biztosítja pártatlanságát, függetlenségét</a:t>
            </a:r>
            <a:r>
              <a:rPr lang="hu-HU" sz="220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5" name="Google Shape;430;p2"/>
          <p:cNvPicPr preferRelativeResize="0"/>
          <p:nvPr/>
        </p:nvPicPr>
        <p:blipFill rotWithShape="1">
          <a:blip r:embed="rId2">
            <a:alphaModFix/>
          </a:blip>
          <a:srcRect t="2896" r="2438" b="2421"/>
          <a:stretch/>
        </p:blipFill>
        <p:spPr>
          <a:xfrm>
            <a:off x="103476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97932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28;p2"/>
          <p:cNvPicPr preferRelativeResize="0"/>
          <p:nvPr/>
        </p:nvPicPr>
        <p:blipFill rotWithShape="1">
          <a:blip r:embed="rId4">
            <a:alphaModFix/>
          </a:blip>
          <a:srcRect t="2273" r="2257" b="2947"/>
          <a:stretch/>
        </p:blipFill>
        <p:spPr>
          <a:xfrm>
            <a:off x="9238818" y="219134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Google Shape;429;p2"/>
          <p:cNvPicPr preferRelativeResize="0"/>
          <p:nvPr/>
        </p:nvPicPr>
        <p:blipFill rotWithShape="1">
          <a:blip r:embed="rId5">
            <a:alphaModFix/>
          </a:blip>
          <a:srcRect l="2470" t="2618" r="2877" b="2854"/>
          <a:stretch/>
        </p:blipFill>
        <p:spPr>
          <a:xfrm>
            <a:off x="8684418" y="209195"/>
            <a:ext cx="554400" cy="5562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51710"/>
              </p:ext>
            </p:extLst>
          </p:nvPr>
        </p:nvGraphicFramePr>
        <p:xfrm>
          <a:off x="1142694" y="4872277"/>
          <a:ext cx="10059175" cy="160274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3460122"/>
                <a:gridCol w="2934535"/>
                <a:gridCol w="366451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</a:rPr>
                        <a:t>Képzéstípus</a:t>
                      </a:r>
                      <a:endParaRPr lang="hu-HU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A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képzések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óraszáma</a:t>
                      </a:r>
                      <a:endParaRPr lang="hu-HU" sz="160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3970" marR="13970" marT="13970" marB="1397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képzések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óra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alapú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egységköltsége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Euró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óra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képzett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fő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</a:rPr>
                        <a:t>Szakképesítést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adó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képzések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280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5,7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</a:rPr>
                        <a:t>Egyéb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képzések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11,6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</a:rPr>
                        <a:t>Hatósági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képzések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80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6,5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</a:rPr>
                        <a:t>Kötelező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képzések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16,6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3970" marR="13970" marT="13970" marB="139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52400"/>
            <a:ext cx="10515600" cy="1328057"/>
          </a:xfrm>
        </p:spPr>
        <p:txBody>
          <a:bodyPr>
            <a:normAutofit/>
          </a:bodyPr>
          <a:lstStyle/>
          <a:p>
            <a:r>
              <a:rPr lang="hu-HU" sz="4000" dirty="0" smtClean="0"/>
              <a:t>RD59 </a:t>
            </a:r>
            <a:r>
              <a:rPr lang="hu-HU" sz="4000" dirty="0"/>
              <a:t>- </a:t>
            </a:r>
            <a:r>
              <a:rPr lang="en-US" sz="4000" dirty="0" err="1"/>
              <a:t>Tájékoztatási</a:t>
            </a:r>
            <a:r>
              <a:rPr lang="en-US" sz="4000" dirty="0"/>
              <a:t> </a:t>
            </a:r>
            <a:r>
              <a:rPr lang="en-US" sz="4000" dirty="0" err="1"/>
              <a:t>szolgáltatások</a:t>
            </a:r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11" y="1038578"/>
            <a:ext cx="11808178" cy="5953893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hu-HU" sz="2000" b="1" u="sng" dirty="0" smtClean="0"/>
              <a:t>Tartalom: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2000" dirty="0"/>
              <a:t>olyan ügyfél-központú tájékoztatási pontok biztosítása, ahol az agrár-, erdő-, élelmiszergazdaság és vidékfejlesztés szereplői számára az általános ismeretszerzési lehetőségek biztosítottak az igényeiknek </a:t>
            </a:r>
            <a:r>
              <a:rPr lang="hu-HU" sz="2000" dirty="0" smtClean="0"/>
              <a:t>megfelelően;</a:t>
            </a:r>
            <a:endParaRPr lang="hu-HU" sz="2000" dirty="0"/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en-US" sz="2000" dirty="0"/>
              <a:t>egyedi </a:t>
            </a:r>
            <a:r>
              <a:rPr lang="hu-HU" sz="2000" dirty="0" smtClean="0"/>
              <a:t>tájékoztatási</a:t>
            </a:r>
            <a:r>
              <a:rPr lang="en-US" sz="2000" dirty="0" smtClean="0"/>
              <a:t> </a:t>
            </a:r>
            <a:r>
              <a:rPr lang="hu-HU" sz="2000" dirty="0" smtClean="0"/>
              <a:t>formák </a:t>
            </a:r>
            <a:r>
              <a:rPr lang="en-US" sz="2000" dirty="0"/>
              <a:t>(</a:t>
            </a:r>
            <a:r>
              <a:rPr lang="en-US" sz="2000" dirty="0" err="1"/>
              <a:t>telefonos</a:t>
            </a:r>
            <a:r>
              <a:rPr lang="en-US" sz="2000" dirty="0"/>
              <a:t>, online, személyes), </a:t>
            </a:r>
            <a:r>
              <a:rPr lang="hu-HU" sz="2000" dirty="0" smtClean="0"/>
              <a:t>amelyek során általános információkat és ismereteket közvetítő tudásátadás valósul meg különös tekintettel az aktuális szakmai és támogatáspolitikai ismeretekre, </a:t>
            </a:r>
            <a:r>
              <a:rPr lang="hu-HU" sz="2000" dirty="0"/>
              <a:t>valamint</a:t>
            </a:r>
            <a:r>
              <a:rPr lang="en-US" sz="2000" dirty="0"/>
              <a:t> </a:t>
            </a:r>
            <a:r>
              <a:rPr lang="hu-HU" sz="2000" dirty="0"/>
              <a:t>az </a:t>
            </a:r>
            <a:r>
              <a:rPr lang="hu-HU" sz="2000" dirty="0" smtClean="0"/>
              <a:t>agrárszabályozási kérdésekre, </a:t>
            </a:r>
            <a:r>
              <a:rPr lang="en-US" sz="2000" dirty="0"/>
              <a:t>a </a:t>
            </a:r>
            <a:r>
              <a:rPr lang="hu-HU" sz="2000" dirty="0" smtClean="0"/>
              <a:t>hatályos</a:t>
            </a:r>
            <a:r>
              <a:rPr lang="en-US" sz="2000" dirty="0" smtClean="0"/>
              <a:t> </a:t>
            </a:r>
            <a:r>
              <a:rPr lang="en-US" sz="2000" dirty="0"/>
              <a:t>és </a:t>
            </a:r>
            <a:r>
              <a:rPr lang="hu-HU" sz="2000" dirty="0" smtClean="0"/>
              <a:t>új</a:t>
            </a:r>
            <a:r>
              <a:rPr lang="en-US" sz="2000" dirty="0" smtClean="0"/>
              <a:t> </a:t>
            </a:r>
            <a:r>
              <a:rPr lang="hu-HU" sz="2000" dirty="0" smtClean="0"/>
              <a:t>jogszabályokra.</a:t>
            </a:r>
          </a:p>
          <a:p>
            <a:pPr marL="0" indent="0">
              <a:lnSpc>
                <a:spcPts val="1400"/>
              </a:lnSpc>
              <a:buNone/>
            </a:pPr>
            <a:endParaRPr lang="hu-HU" sz="2000" b="1" u="sng" dirty="0" smtClean="0"/>
          </a:p>
          <a:p>
            <a:pPr marL="0" indent="0">
              <a:lnSpc>
                <a:spcPts val="1400"/>
              </a:lnSpc>
              <a:buNone/>
            </a:pPr>
            <a:r>
              <a:rPr lang="hu-HU" sz="2000" b="1" u="sng" dirty="0" smtClean="0"/>
              <a:t>Támogatható </a:t>
            </a:r>
            <a:r>
              <a:rPr lang="hu-HU" sz="2000" b="1" u="sng" dirty="0"/>
              <a:t>kedvezményezettek: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hu-HU" sz="2000" dirty="0"/>
              <a:t>a szolgáltatást nyújtó jogi személy</a:t>
            </a:r>
          </a:p>
          <a:p>
            <a:pPr marL="0" indent="0">
              <a:lnSpc>
                <a:spcPts val="1400"/>
              </a:lnSpc>
              <a:buNone/>
            </a:pPr>
            <a:endParaRPr lang="hu-HU" sz="2000" dirty="0" smtClean="0"/>
          </a:p>
          <a:p>
            <a:pPr marL="0" indent="0">
              <a:lnSpc>
                <a:spcPts val="1400"/>
              </a:lnSpc>
              <a:buNone/>
            </a:pPr>
            <a:r>
              <a:rPr lang="hu-HU" sz="2000" b="1" u="sng" dirty="0" smtClean="0"/>
              <a:t>Főbb feltételek és kötelezettségek:</a:t>
            </a:r>
            <a:endParaRPr lang="hu-HU" sz="2000" b="1" dirty="0" smtClean="0"/>
          </a:p>
          <a:p>
            <a:pPr>
              <a:lnSpc>
                <a:spcPts val="1400"/>
              </a:lnSpc>
              <a:buFontTx/>
              <a:buChar char="-"/>
            </a:pPr>
            <a:r>
              <a:rPr lang="hu-HU" sz="2000" dirty="0" smtClean="0"/>
              <a:t>A szolgáltatást nyújtó jogi személy </a:t>
            </a:r>
          </a:p>
          <a:p>
            <a:pPr lvl="1">
              <a:lnSpc>
                <a:spcPts val="1400"/>
              </a:lnSpc>
              <a:buFontTx/>
              <a:buChar char="-"/>
            </a:pPr>
            <a:r>
              <a:rPr lang="hu-HU" sz="2000" dirty="0" smtClean="0"/>
              <a:t>rendelkezik</a:t>
            </a:r>
          </a:p>
          <a:p>
            <a:pPr lvl="2">
              <a:lnSpc>
                <a:spcPts val="1400"/>
              </a:lnSpc>
              <a:buFontTx/>
              <a:buChar char="-"/>
            </a:pPr>
            <a:r>
              <a:rPr lang="en-US" dirty="0"/>
              <a:t>a </a:t>
            </a:r>
            <a:r>
              <a:rPr lang="hu-HU" dirty="0" smtClean="0"/>
              <a:t>feladat ellátására</a:t>
            </a:r>
            <a:r>
              <a:rPr lang="en-US" dirty="0" smtClean="0"/>
              <a:t> </a:t>
            </a:r>
            <a:r>
              <a:rPr lang="hu-HU" dirty="0" smtClean="0"/>
              <a:t>alkalmas, működőképes szervezeti és vezetési struktúrával,</a:t>
            </a:r>
          </a:p>
          <a:p>
            <a:pPr lvl="2">
              <a:lnSpc>
                <a:spcPts val="1400"/>
              </a:lnSpc>
              <a:buFontTx/>
              <a:buChar char="-"/>
            </a:pPr>
            <a:r>
              <a:rPr lang="hu-HU" dirty="0" smtClean="0"/>
              <a:t>tájékoztatási és ügyfélszolgálati tevékenység szervezéséhez és ellátásához </a:t>
            </a:r>
          </a:p>
          <a:p>
            <a:pPr marL="914400" lvl="2" indent="0">
              <a:lnSpc>
                <a:spcPts val="1400"/>
              </a:lnSpc>
              <a:buNone/>
            </a:pPr>
            <a:r>
              <a:rPr lang="hu-HU" dirty="0" smtClean="0"/>
              <a:t>     szükséges tapasztalattal és referenciával,</a:t>
            </a:r>
          </a:p>
          <a:p>
            <a:pPr lvl="2">
              <a:lnSpc>
                <a:spcPts val="1400"/>
              </a:lnSpc>
              <a:buFontTx/>
              <a:buChar char="-"/>
            </a:pPr>
            <a:r>
              <a:rPr lang="hu-HU" dirty="0" smtClean="0"/>
              <a:t>országos </a:t>
            </a:r>
            <a:r>
              <a:rPr lang="hu-HU" dirty="0" err="1" smtClean="0"/>
              <a:t>lefedettségű</a:t>
            </a:r>
            <a:r>
              <a:rPr lang="hu-HU" dirty="0" smtClean="0"/>
              <a:t> ügyfélszolgálati hálózattal, valamint</a:t>
            </a:r>
          </a:p>
          <a:p>
            <a:pPr lvl="1">
              <a:lnSpc>
                <a:spcPts val="1400"/>
              </a:lnSpc>
              <a:buFontTx/>
              <a:buChar char="-"/>
            </a:pPr>
            <a:r>
              <a:rPr lang="hu-HU" sz="2000" dirty="0" smtClean="0"/>
              <a:t>biztosítja, hogy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hu-HU" sz="2000" dirty="0" smtClean="0"/>
              <a:t>tevékenységet nyújtó személyek megfelelően képzett </a:t>
            </a:r>
          </a:p>
          <a:p>
            <a:pPr marL="457200" lvl="1" indent="0">
              <a:lnSpc>
                <a:spcPts val="1400"/>
              </a:lnSpc>
              <a:buNone/>
            </a:pPr>
            <a:r>
              <a:rPr lang="hu-HU" sz="2000" dirty="0" smtClean="0"/>
              <a:t>szakemberek, akik naprakész ismeretekkel rendelkeznek.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hu-HU" sz="2000" dirty="0" smtClean="0"/>
              <a:t>Kötelezettségvállalás időtartama: </a:t>
            </a:r>
            <a:r>
              <a:rPr lang="en-US" sz="2000" dirty="0" smtClean="0"/>
              <a:t>5 </a:t>
            </a:r>
            <a:r>
              <a:rPr lang="hu-HU" sz="2000" dirty="0" smtClean="0"/>
              <a:t>év. 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16</a:t>
            </a:fld>
            <a:endParaRPr lang="hu-HU" dirty="0"/>
          </a:p>
        </p:txBody>
      </p:sp>
      <p:pic>
        <p:nvPicPr>
          <p:cNvPr id="15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10347618" y="219134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Google Shape;427;p2"/>
          <p:cNvPicPr preferRelativeResize="0"/>
          <p:nvPr/>
        </p:nvPicPr>
        <p:blipFill rotWithShape="1">
          <a:blip r:embed="rId4">
            <a:alphaModFix/>
          </a:blip>
          <a:srcRect l="3199" t="4590" r="3507" b="2849"/>
          <a:stretch/>
        </p:blipFill>
        <p:spPr>
          <a:xfrm>
            <a:off x="97932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Google Shape;428;p2"/>
          <p:cNvPicPr preferRelativeResize="0"/>
          <p:nvPr/>
        </p:nvPicPr>
        <p:blipFill rotWithShape="1">
          <a:blip r:embed="rId5">
            <a:alphaModFix/>
          </a:blip>
          <a:srcRect t="2273" r="2257" b="2947"/>
          <a:stretch/>
        </p:blipFill>
        <p:spPr>
          <a:xfrm>
            <a:off x="9238818" y="219134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Google Shape;429;p2"/>
          <p:cNvPicPr preferRelativeResize="0"/>
          <p:nvPr/>
        </p:nvPicPr>
        <p:blipFill rotWithShape="1">
          <a:blip r:embed="rId6">
            <a:alphaModFix/>
          </a:blip>
          <a:srcRect l="2470" t="2618" r="2877" b="2854"/>
          <a:stretch/>
        </p:blipFill>
        <p:spPr>
          <a:xfrm>
            <a:off x="8684418" y="209195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Fazetta 11"/>
          <p:cNvSpPr/>
          <p:nvPr/>
        </p:nvSpPr>
        <p:spPr>
          <a:xfrm>
            <a:off x="9238818" y="4837176"/>
            <a:ext cx="2236902" cy="128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Indikatív keretösszeg</a:t>
            </a:r>
            <a:r>
              <a:rPr lang="hu-HU" b="1" dirty="0"/>
              <a:t>: : 68 millió euró</a:t>
            </a:r>
          </a:p>
        </p:txBody>
      </p:sp>
    </p:spTree>
    <p:extLst>
      <p:ext uri="{BB962C8B-B14F-4D97-AF65-F5344CB8AC3E}">
        <p14:creationId xmlns:p14="http://schemas.microsoft.com/office/powerpoint/2010/main" val="13313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02613"/>
            <a:ext cx="8472751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cs typeface="Times New Roman" panose="02020603050405020304" pitchFamily="18" charset="0"/>
              </a:rPr>
              <a:t>RD60 </a:t>
            </a:r>
            <a:r>
              <a:rPr lang="hu-HU" sz="4000" dirty="0">
                <a:cs typeface="Times New Roman" panose="02020603050405020304" pitchFamily="18" charset="0"/>
              </a:rPr>
              <a:t>- Tanácsadási szolgáltatások </a:t>
            </a:r>
            <a:r>
              <a:rPr lang="hu-H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067" y="1186543"/>
            <a:ext cx="11514666" cy="51924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u="sng" dirty="0" smtClean="0"/>
              <a:t>Cél: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tanácsadási rendszerek megerősítése és fejlesztése: az agrár-, erdő-, élelmiszergazdaság és vidékfejlesztés szereplői számára az igényeiknek megfelelő, a speciális szükségleteikre reagáló tudásátadási szolgáltatások biztosítása, szakmai segítség nyújtása, amely elősegíti a hatékony gyakorlati alkalmazásokat és az innovációt, a gazdasági versenyképesség növelését, figyelembe véve a fenntarthatóság, környezet-, klíma- és talajvédelem, valamint az erőforrás-hatékonyság követelményeit is.</a:t>
            </a:r>
          </a:p>
          <a:p>
            <a:pPr marL="0" indent="0">
              <a:buNone/>
            </a:pPr>
            <a:r>
              <a:rPr lang="hu-HU" u="sng" dirty="0" smtClean="0"/>
              <a:t>1. Új tanácsadási szolgáltatás indítása (200.000 EUR / indítás)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(új szervezet vagy új tartalom)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Új </a:t>
            </a:r>
            <a:r>
              <a:rPr lang="hu-HU" dirty="0"/>
              <a:t>és független tanácsadói szolgáltatások létrehozása olyan kiemelt tématerületeken, mint például a környezet- és klímavédelmi ismeretek megerősítése és a generációs megújulás</a:t>
            </a:r>
          </a:p>
          <a:p>
            <a:pPr marL="0" indent="0">
              <a:buNone/>
            </a:pPr>
            <a:endParaRPr lang="hu-HU" u="sng" dirty="0" smtClean="0"/>
          </a:p>
          <a:p>
            <a:pPr marL="0" indent="0">
              <a:buNone/>
            </a:pPr>
            <a:r>
              <a:rPr lang="hu-HU" u="sng" dirty="0" smtClean="0"/>
              <a:t>2. Tanácsátadási szolgáltatások (35 EUR / óra)</a:t>
            </a:r>
            <a:endParaRPr lang="hu-HU" dirty="0"/>
          </a:p>
          <a:p>
            <a:pPr marL="0" indent="0">
              <a:buNone/>
            </a:pPr>
            <a:r>
              <a:rPr lang="hu-HU" i="1" dirty="0" smtClean="0"/>
              <a:t>(tanácsadás a gazdálkodónál, a gazdálkodóhoz megy a szakember)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gazdálkodóknál, a gazdaságukban/üzemükben felmerült problémára </a:t>
            </a:r>
          </a:p>
          <a:p>
            <a:pPr marL="0" indent="0">
              <a:buNone/>
            </a:pPr>
            <a:r>
              <a:rPr lang="hu-HU" dirty="0" smtClean="0"/>
              <a:t>megoldási lehetőségek szolgáltatása, független szakmai tanácsadási </a:t>
            </a:r>
          </a:p>
          <a:p>
            <a:pPr marL="0" indent="0">
              <a:buNone/>
            </a:pPr>
            <a:r>
              <a:rPr lang="hu-HU" dirty="0" smtClean="0"/>
              <a:t>tevékenységek végzése.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17</a:t>
            </a:fld>
            <a:endParaRPr lang="hu-HU" dirty="0"/>
          </a:p>
        </p:txBody>
      </p:sp>
      <p:pic>
        <p:nvPicPr>
          <p:cNvPr id="6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103476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27;p2"/>
          <p:cNvPicPr preferRelativeResize="0"/>
          <p:nvPr/>
        </p:nvPicPr>
        <p:blipFill rotWithShape="1">
          <a:blip r:embed="rId4">
            <a:alphaModFix/>
          </a:blip>
          <a:srcRect l="3199" t="4590" r="3507" b="2849"/>
          <a:stretch/>
        </p:blipFill>
        <p:spPr>
          <a:xfrm>
            <a:off x="97932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Google Shape;428;p2"/>
          <p:cNvPicPr preferRelativeResize="0"/>
          <p:nvPr/>
        </p:nvPicPr>
        <p:blipFill rotWithShape="1">
          <a:blip r:embed="rId5">
            <a:alphaModFix/>
          </a:blip>
          <a:srcRect t="2273" r="2257" b="2947"/>
          <a:stretch/>
        </p:blipFill>
        <p:spPr>
          <a:xfrm>
            <a:off x="9238818" y="219134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Google Shape;429;p2"/>
          <p:cNvPicPr preferRelativeResize="0"/>
          <p:nvPr/>
        </p:nvPicPr>
        <p:blipFill rotWithShape="1">
          <a:blip r:embed="rId6">
            <a:alphaModFix/>
          </a:blip>
          <a:srcRect l="2470" t="2618" r="2877" b="2854"/>
          <a:stretch/>
        </p:blipFill>
        <p:spPr>
          <a:xfrm>
            <a:off x="8684418" y="209195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Fazetta 9"/>
          <p:cNvSpPr/>
          <p:nvPr/>
        </p:nvSpPr>
        <p:spPr>
          <a:xfrm>
            <a:off x="9238818" y="4837176"/>
            <a:ext cx="2236902" cy="1280160"/>
          </a:xfrm>
          <a:prstGeom prst="bevel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Indikatív keretösszeg</a:t>
            </a:r>
            <a:r>
              <a:rPr lang="hu-HU" b="1" dirty="0">
                <a:solidFill>
                  <a:schemeClr val="bg1"/>
                </a:solidFill>
              </a:rPr>
              <a:t>: 137 millió euró</a:t>
            </a:r>
          </a:p>
        </p:txBody>
      </p:sp>
    </p:spTree>
    <p:extLst>
      <p:ext uri="{BB962C8B-B14F-4D97-AF65-F5344CB8AC3E}">
        <p14:creationId xmlns:p14="http://schemas.microsoft.com/office/powerpoint/2010/main" val="4682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52400"/>
            <a:ext cx="10515600" cy="1328057"/>
          </a:xfrm>
        </p:spPr>
        <p:txBody>
          <a:bodyPr>
            <a:normAutofit/>
          </a:bodyPr>
          <a:lstStyle/>
          <a:p>
            <a:r>
              <a:rPr lang="hu-HU" sz="4000" dirty="0" smtClean="0"/>
              <a:t>RD60 </a:t>
            </a:r>
            <a:r>
              <a:rPr lang="hu-HU" sz="4000" dirty="0"/>
              <a:t>- </a:t>
            </a:r>
            <a:r>
              <a:rPr lang="en-US" sz="4000" dirty="0" err="1"/>
              <a:t>Tanácsadási</a:t>
            </a:r>
            <a:r>
              <a:rPr lang="en-US" sz="4000" dirty="0"/>
              <a:t> </a:t>
            </a:r>
            <a:r>
              <a:rPr lang="en-US" sz="4000" dirty="0" err="1"/>
              <a:t>szolgáltatások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8344" y="1186541"/>
            <a:ext cx="11473542" cy="5805930"/>
          </a:xfrm>
        </p:spPr>
        <p:txBody>
          <a:bodyPr>
            <a:noAutofit/>
          </a:bodyPr>
          <a:lstStyle/>
          <a:p>
            <a:pPr marL="0" indent="0" algn="just">
              <a:lnSpc>
                <a:spcPts val="1400"/>
              </a:lnSpc>
              <a:buNone/>
            </a:pPr>
            <a:r>
              <a:rPr lang="hu-HU" sz="2000" b="1" u="sng" dirty="0" smtClean="0"/>
              <a:t>Támogatható kedvezményezettek: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2000" dirty="0"/>
              <a:t>szaktanácsadók</a:t>
            </a:r>
            <a:r>
              <a:rPr lang="en-US" sz="2000" dirty="0"/>
              <a:t>, </a:t>
            </a:r>
            <a:r>
              <a:rPr lang="hu-HU" sz="2000" dirty="0"/>
              <a:t>tanácsadó szervezetek</a:t>
            </a:r>
            <a:r>
              <a:rPr lang="en-US" sz="2000" dirty="0"/>
              <a:t>, </a:t>
            </a:r>
            <a:r>
              <a:rPr lang="hu-HU" sz="2000" dirty="0"/>
              <a:t>természetes személyek, tanácsadási tevékenységet végző szakmai és</a:t>
            </a:r>
            <a:r>
              <a:rPr lang="en-US" sz="2000" dirty="0"/>
              <a:t> </a:t>
            </a:r>
            <a:r>
              <a:rPr lang="hu-HU" sz="2000" dirty="0"/>
              <a:t>szakmaközi szervezetek</a:t>
            </a:r>
            <a:r>
              <a:rPr lang="en-US" sz="2000" dirty="0"/>
              <a:t>, non-profit </a:t>
            </a:r>
            <a:r>
              <a:rPr lang="hu-HU" sz="2000" dirty="0"/>
              <a:t>egyesületek (a továbbiakban: szaktanácsadó)</a:t>
            </a:r>
          </a:p>
          <a:p>
            <a:pPr marL="0" indent="0" algn="just">
              <a:lnSpc>
                <a:spcPts val="1400"/>
              </a:lnSpc>
              <a:buNone/>
            </a:pPr>
            <a:endParaRPr lang="hu-HU" sz="2000" b="1" u="sng" dirty="0" smtClean="0"/>
          </a:p>
          <a:p>
            <a:pPr marL="0" indent="0" algn="just">
              <a:lnSpc>
                <a:spcPts val="1400"/>
              </a:lnSpc>
              <a:buNone/>
            </a:pPr>
            <a:r>
              <a:rPr lang="hu-HU" sz="2000" b="1" u="sng" dirty="0" smtClean="0"/>
              <a:t>Jogosultsági kritérium: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/>
              <a:t>jogosult az adott téma és szakterületen tanácsadási tevékenység </a:t>
            </a:r>
            <a:r>
              <a:rPr lang="hu-HU" sz="2000" dirty="0" smtClean="0"/>
              <a:t>folytatására;</a:t>
            </a:r>
            <a:endParaRPr lang="hu-HU" sz="2000" dirty="0"/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/>
              <a:t>rendelkezik</a:t>
            </a:r>
            <a:r>
              <a:rPr lang="en-US" sz="2000" dirty="0"/>
              <a:t> a </a:t>
            </a:r>
            <a:r>
              <a:rPr lang="hu-HU" sz="2000" dirty="0"/>
              <a:t>megfelelő </a:t>
            </a:r>
            <a:r>
              <a:rPr lang="hu-HU" sz="2000" dirty="0" smtClean="0"/>
              <a:t>akkreditációval. </a:t>
            </a:r>
            <a:endParaRPr lang="hu-HU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2000" b="1" u="sng" dirty="0" smtClean="0"/>
              <a:t>Kötelezettségek</a:t>
            </a:r>
            <a:r>
              <a:rPr lang="hu-HU" sz="2000" b="1" u="sng" dirty="0"/>
              <a:t>: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/>
              <a:t>a kedvezményezett rendelkezik tanácsadási tervvel és a tanácsadási tervet </a:t>
            </a:r>
            <a:r>
              <a:rPr lang="hu-HU" sz="2000" dirty="0" smtClean="0"/>
              <a:t>végrehajtja;</a:t>
            </a:r>
            <a:endParaRPr lang="hu-HU" sz="2000" dirty="0"/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 smtClean="0"/>
              <a:t>szolgáltatott </a:t>
            </a:r>
            <a:r>
              <a:rPr lang="hu-HU" sz="2000" dirty="0"/>
              <a:t>tanácsadása</a:t>
            </a:r>
            <a:r>
              <a:rPr lang="en-US" sz="2000" dirty="0"/>
              <a:t> </a:t>
            </a:r>
            <a:r>
              <a:rPr lang="hu-HU" sz="2000" dirty="0"/>
              <a:t>pártatlan és</a:t>
            </a:r>
            <a:r>
              <a:rPr lang="en-US" sz="2000" dirty="0"/>
              <a:t> </a:t>
            </a:r>
            <a:r>
              <a:rPr lang="hu-HU" sz="2000" dirty="0"/>
              <a:t>igazodik</a:t>
            </a:r>
            <a:r>
              <a:rPr lang="en-US" sz="2000" dirty="0"/>
              <a:t> a </a:t>
            </a:r>
            <a:r>
              <a:rPr lang="hu-HU" sz="2000" dirty="0"/>
              <a:t>különféle termelési típusokhoz </a:t>
            </a:r>
            <a:r>
              <a:rPr lang="en-US" sz="2000" dirty="0"/>
              <a:t>és </a:t>
            </a:r>
            <a:r>
              <a:rPr lang="hu-HU" sz="2000" dirty="0"/>
              <a:t>gazdaságok </a:t>
            </a:r>
            <a:r>
              <a:rPr lang="hu-HU" sz="2000" dirty="0" smtClean="0"/>
              <a:t>jellegéhez;</a:t>
            </a:r>
            <a:endParaRPr lang="hu-HU" sz="2000" dirty="0"/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 smtClean="0"/>
              <a:t>szakterületét érintően rendszeresen részt vesz továbbképzésen, tudását bővíti;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 smtClean="0"/>
              <a:t>Kapcsolatot tart a KAP Hálózattal.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/>
              <a:t>Kötelezettségvállalás időtartama:</a:t>
            </a:r>
            <a:r>
              <a:rPr lang="en-US" sz="2000" dirty="0"/>
              <a:t> 5 </a:t>
            </a:r>
            <a:r>
              <a:rPr lang="hu-HU" sz="2000" dirty="0"/>
              <a:t>év.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hu-HU" sz="2000" dirty="0"/>
              <a:t>Egy, a tanácsadást közvetlenül szolgáltató természetes személy 1 munkanap vonatkozásában átlagosan 6 óránál több támogatott tanácsadási tevékenységet nem számolhat el.</a:t>
            </a:r>
          </a:p>
          <a:p>
            <a:pPr>
              <a:lnSpc>
                <a:spcPts val="1400"/>
              </a:lnSpc>
              <a:buFontTx/>
              <a:buChar char="-"/>
            </a:pPr>
            <a:endParaRPr lang="hu-HU" sz="1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589335" y="6377615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mtClean="0"/>
              <a:pPr/>
              <a:t>18</a:t>
            </a:fld>
            <a:endParaRPr lang="hu-HU" dirty="0"/>
          </a:p>
        </p:txBody>
      </p:sp>
      <p:pic>
        <p:nvPicPr>
          <p:cNvPr id="9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103476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Google Shape;427;p2"/>
          <p:cNvPicPr preferRelativeResize="0"/>
          <p:nvPr/>
        </p:nvPicPr>
        <p:blipFill rotWithShape="1">
          <a:blip r:embed="rId4">
            <a:alphaModFix/>
          </a:blip>
          <a:srcRect l="3199" t="4590" r="3507" b="2849"/>
          <a:stretch/>
        </p:blipFill>
        <p:spPr>
          <a:xfrm>
            <a:off x="9793218" y="210995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Google Shape;428;p2"/>
          <p:cNvPicPr preferRelativeResize="0"/>
          <p:nvPr/>
        </p:nvPicPr>
        <p:blipFill rotWithShape="1">
          <a:blip r:embed="rId5">
            <a:alphaModFix/>
          </a:blip>
          <a:srcRect t="2273" r="2257" b="2947"/>
          <a:stretch/>
        </p:blipFill>
        <p:spPr>
          <a:xfrm>
            <a:off x="9238818" y="219134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429;p2"/>
          <p:cNvPicPr preferRelativeResize="0"/>
          <p:nvPr/>
        </p:nvPicPr>
        <p:blipFill rotWithShape="1">
          <a:blip r:embed="rId6">
            <a:alphaModFix/>
          </a:blip>
          <a:srcRect l="2470" t="2618" r="2877" b="2854"/>
          <a:stretch/>
        </p:blipFill>
        <p:spPr>
          <a:xfrm>
            <a:off x="8684418" y="209195"/>
            <a:ext cx="554400" cy="5562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1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52400"/>
            <a:ext cx="8594005" cy="13280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RD61 </a:t>
            </a:r>
            <a:r>
              <a:rPr lang="hu-HU" dirty="0"/>
              <a:t>- Európai Innovációs Partnerség (EIP) együttműködés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121" y="1073888"/>
            <a:ext cx="6226597" cy="5918583"/>
          </a:xfrm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r>
              <a:rPr lang="hu-HU" sz="1800" b="1" u="sng" dirty="0" smtClean="0"/>
              <a:t>Cél</a:t>
            </a:r>
            <a:r>
              <a:rPr lang="hu-HU" sz="1800" u="sng" dirty="0" smtClean="0"/>
              <a:t>: </a:t>
            </a:r>
          </a:p>
          <a:p>
            <a:pPr marL="0" indent="0" algn="just">
              <a:lnSpc>
                <a:spcPts val="1400"/>
              </a:lnSpc>
              <a:buNone/>
            </a:pPr>
            <a:r>
              <a:rPr lang="en-US" sz="1800" dirty="0" err="1" smtClean="0"/>
              <a:t>az</a:t>
            </a:r>
            <a:r>
              <a:rPr lang="en-US" sz="1800" dirty="0" smtClean="0"/>
              <a:t> </a:t>
            </a:r>
            <a:r>
              <a:rPr lang="en-US" sz="1800" dirty="0" err="1"/>
              <a:t>innovatív</a:t>
            </a:r>
            <a:r>
              <a:rPr lang="en-US" sz="1800" dirty="0"/>
              <a:t> </a:t>
            </a:r>
            <a:r>
              <a:rPr lang="en-US" sz="1800" dirty="0" err="1"/>
              <a:t>gyakorlatok</a:t>
            </a:r>
            <a:r>
              <a:rPr lang="en-US" sz="1800" dirty="0"/>
              <a:t> </a:t>
            </a:r>
            <a:r>
              <a:rPr lang="en-US" sz="1800" dirty="0" err="1"/>
              <a:t>fejlesztését</a:t>
            </a:r>
            <a:r>
              <a:rPr lang="en-US" sz="1800" dirty="0"/>
              <a:t>, </a:t>
            </a:r>
            <a:r>
              <a:rPr lang="en-US" sz="1800" dirty="0" err="1"/>
              <a:t>átadását</a:t>
            </a:r>
            <a:r>
              <a:rPr lang="en-US" sz="1800" dirty="0"/>
              <a:t> és </a:t>
            </a:r>
            <a:r>
              <a:rPr lang="en-US" sz="1800" dirty="0" err="1"/>
              <a:t>megvalósítását</a:t>
            </a:r>
            <a:r>
              <a:rPr lang="en-US" sz="1800" dirty="0"/>
              <a:t> </a:t>
            </a:r>
            <a:r>
              <a:rPr lang="en-US" sz="1800" dirty="0" err="1"/>
              <a:t>segítő</a:t>
            </a:r>
            <a:r>
              <a:rPr lang="en-US" sz="1800" dirty="0"/>
              <a:t> </a:t>
            </a:r>
            <a:r>
              <a:rPr lang="en-US" sz="1800" dirty="0" err="1"/>
              <a:t>együttműködések</a:t>
            </a:r>
            <a:r>
              <a:rPr lang="en-US" sz="1800" dirty="0"/>
              <a:t> </a:t>
            </a:r>
            <a:r>
              <a:rPr lang="en-US" sz="1800" dirty="0" err="1"/>
              <a:t>támogatása</a:t>
            </a:r>
            <a:r>
              <a:rPr lang="en-US" sz="1800" dirty="0"/>
              <a:t> és </a:t>
            </a:r>
            <a:r>
              <a:rPr lang="en-US" sz="1800" dirty="0" err="1"/>
              <a:t>innovációs</a:t>
            </a:r>
            <a:r>
              <a:rPr lang="en-US" sz="1800" dirty="0"/>
              <a:t> </a:t>
            </a:r>
            <a:r>
              <a:rPr lang="en-US" sz="1800" dirty="0" err="1"/>
              <a:t>megoldások</a:t>
            </a:r>
            <a:r>
              <a:rPr lang="en-US" sz="1800" dirty="0"/>
              <a:t> </a:t>
            </a:r>
            <a:r>
              <a:rPr lang="en-US" sz="1800" dirty="0" err="1"/>
              <a:t>alkalmazásának</a:t>
            </a:r>
            <a:r>
              <a:rPr lang="en-US" sz="1800" dirty="0"/>
              <a:t> </a:t>
            </a:r>
            <a:r>
              <a:rPr lang="en-US" sz="1800" dirty="0" err="1"/>
              <a:t>ösztönzése</a:t>
            </a:r>
            <a:endParaRPr lang="hu-HU" sz="1800" b="1" u="sng" dirty="0" smtClean="0"/>
          </a:p>
          <a:p>
            <a:pPr marL="0" indent="0" algn="just">
              <a:lnSpc>
                <a:spcPts val="1400"/>
              </a:lnSpc>
              <a:buNone/>
            </a:pPr>
            <a:endParaRPr lang="hu-HU" sz="1800" b="1" u="sng" dirty="0" smtClean="0"/>
          </a:p>
          <a:p>
            <a:pPr marL="0" indent="0" algn="just">
              <a:lnSpc>
                <a:spcPts val="1400"/>
              </a:lnSpc>
              <a:buNone/>
            </a:pPr>
            <a:r>
              <a:rPr lang="hu-HU" sz="1800" b="1" u="sng" dirty="0" smtClean="0"/>
              <a:t>Tartalom:</a:t>
            </a:r>
          </a:p>
          <a:p>
            <a:pPr marL="0" indent="0" algn="just">
              <a:lnSpc>
                <a:spcPts val="1400"/>
              </a:lnSpc>
              <a:buNone/>
            </a:pPr>
            <a:r>
              <a:rPr lang="hu-HU" sz="1800" b="1" dirty="0" smtClean="0"/>
              <a:t>1. célterület: </a:t>
            </a:r>
            <a:r>
              <a:rPr lang="hu-HU" sz="1800" dirty="0" smtClean="0"/>
              <a:t>zöld innovatív megoldások (szakmapolitikai célok elérését támogató innovációk</a:t>
            </a:r>
            <a:r>
              <a:rPr lang="en-US" sz="1800" dirty="0" smtClean="0"/>
              <a:t>)</a:t>
            </a:r>
            <a:endParaRPr lang="hu-HU" sz="1800" dirty="0" smtClean="0"/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en-US" sz="1800" dirty="0" smtClean="0"/>
              <a:t>a </a:t>
            </a:r>
            <a:r>
              <a:rPr lang="hu-HU" sz="1800" dirty="0" smtClean="0"/>
              <a:t>hazai gazdálkodók számára legfontosabb szakpolitikai kihívások</a:t>
            </a:r>
            <a:r>
              <a:rPr lang="en-US" sz="1800" dirty="0" smtClean="0"/>
              <a:t> </a:t>
            </a:r>
            <a:r>
              <a:rPr lang="hu-HU" sz="1800" dirty="0" smtClean="0"/>
              <a:t>kezelésére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en-US" sz="1800" dirty="0" smtClean="0"/>
              <a:t>a </a:t>
            </a:r>
            <a:r>
              <a:rPr lang="hu-HU" sz="1800" dirty="0" smtClean="0"/>
              <a:t>szakpolitikai feltételeknek való gazdálkodói megfeleléshez innovatív megoldások kidolgozása, értékelése és szakpolitikai ajánlások kidolgozása </a:t>
            </a:r>
          </a:p>
          <a:p>
            <a:pPr algn="just">
              <a:lnSpc>
                <a:spcPts val="1400"/>
              </a:lnSpc>
              <a:buFontTx/>
              <a:buChar char="-"/>
            </a:pPr>
            <a:endParaRPr lang="hu-HU" sz="1800" dirty="0" smtClean="0"/>
          </a:p>
          <a:p>
            <a:pPr marL="0" indent="0" algn="just">
              <a:lnSpc>
                <a:spcPts val="1400"/>
              </a:lnSpc>
              <a:buNone/>
            </a:pPr>
            <a:r>
              <a:rPr lang="hu-HU" sz="1800" b="1" dirty="0" smtClean="0"/>
              <a:t>2. célterület: </a:t>
            </a:r>
            <a:r>
              <a:rPr lang="hu-HU" sz="1800" dirty="0" smtClean="0"/>
              <a:t>alulról jövő innovációs kezdeményezések 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innovációs együttműködéseinek támogatása, ahol a projektek innovációs tartalma lehet termék-, szolgáltatás-, eljárási- vagy technológiai fejlesztés, társadalmi-, vagy adaptív innováció 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en-US" sz="1800" dirty="0" smtClean="0"/>
              <a:t>a </a:t>
            </a:r>
            <a:r>
              <a:rPr lang="hu-HU" sz="1800" dirty="0" smtClean="0"/>
              <a:t>projektötleteket alulról jövő kezdeményezésként és a </a:t>
            </a:r>
            <a:r>
              <a:rPr lang="hu-HU" sz="1800" dirty="0" err="1" smtClean="0"/>
              <a:t>gyarkorlati</a:t>
            </a:r>
            <a:r>
              <a:rPr lang="hu-HU" sz="1800" dirty="0" smtClean="0"/>
              <a:t> szereplőktől várjuk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396719" y="1186541"/>
            <a:ext cx="5357131" cy="580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hu-HU" sz="1800" b="1" u="sng" dirty="0" smtClean="0"/>
              <a:t>Főbb feltételek és kötelezettségek:</a:t>
            </a:r>
            <a:endParaRPr lang="hu-HU" sz="1800" b="1" dirty="0" smtClean="0"/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operatív csoport létrehozása együttműködési megállapodással, melynek legalább 2 együttműködő partner a tagja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legalább 1 partner </a:t>
            </a:r>
            <a:r>
              <a:rPr lang="en-US" sz="1800" dirty="0" smtClean="0"/>
              <a:t>a </a:t>
            </a:r>
            <a:r>
              <a:rPr lang="hu-HU" sz="1800" dirty="0" smtClean="0"/>
              <a:t>projekt céljának megfelelő szakértelemmel  rendelkező személy, pl. mezőgazdasági termelő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legalább 1 partner kutató, kutatóhely vagy szaktanácsadó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az innovációs együttműködési projekt: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hidat képez a gyakorlati probléma és a kutatás között</a:t>
            </a:r>
          </a:p>
          <a:p>
            <a:pPr lvl="1"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már részt vett az innovációs projektötletek</a:t>
            </a:r>
            <a:r>
              <a:rPr lang="en-US" sz="1800" dirty="0" smtClean="0"/>
              <a:t> </a:t>
            </a:r>
            <a:r>
              <a:rPr lang="hu-HU" sz="1800" dirty="0" smtClean="0"/>
              <a:t>előszűrésén, ahol azt a pályázásra alkalmasnak találták</a:t>
            </a:r>
          </a:p>
          <a:p>
            <a:pPr algn="just">
              <a:lnSpc>
                <a:spcPts val="1400"/>
              </a:lnSpc>
              <a:buFontTx/>
              <a:buChar char="-"/>
            </a:pPr>
            <a:r>
              <a:rPr lang="hu-HU" sz="1800" dirty="0" smtClean="0"/>
              <a:t>Kötelezettségvállalás időtartama:</a:t>
            </a:r>
            <a:r>
              <a:rPr lang="en-US" sz="1800" dirty="0" smtClean="0"/>
              <a:t> </a:t>
            </a:r>
            <a:r>
              <a:rPr lang="hu-HU" sz="1800" dirty="0" smtClean="0"/>
              <a:t>legalább 2 év, de legfeljebb 7 év.</a:t>
            </a:r>
          </a:p>
          <a:p>
            <a:pPr lvl="1">
              <a:lnSpc>
                <a:spcPts val="1400"/>
              </a:lnSpc>
              <a:buFontTx/>
              <a:buChar char="-"/>
            </a:pPr>
            <a:endParaRPr lang="hu-HU" sz="1800" dirty="0" smtClean="0"/>
          </a:p>
          <a:p>
            <a:pPr marL="0" indent="0">
              <a:lnSpc>
                <a:spcPts val="1400"/>
              </a:lnSpc>
              <a:buFont typeface="Arial" panose="020B0604020202020204" pitchFamily="34" charset="0"/>
              <a:buNone/>
            </a:pPr>
            <a:endParaRPr lang="hu-HU" sz="1800" dirty="0"/>
          </a:p>
        </p:txBody>
      </p:sp>
      <p:pic>
        <p:nvPicPr>
          <p:cNvPr id="6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10347618" y="227273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28;p2"/>
          <p:cNvPicPr preferRelativeResize="0"/>
          <p:nvPr/>
        </p:nvPicPr>
        <p:blipFill rotWithShape="1">
          <a:blip r:embed="rId4">
            <a:alphaModFix/>
          </a:blip>
          <a:srcRect t="2273" r="2257" b="2947"/>
          <a:stretch/>
        </p:blipFill>
        <p:spPr>
          <a:xfrm>
            <a:off x="9793218" y="227273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Google Shape;429;p2"/>
          <p:cNvPicPr preferRelativeResize="0"/>
          <p:nvPr/>
        </p:nvPicPr>
        <p:blipFill rotWithShape="1">
          <a:blip r:embed="rId5">
            <a:alphaModFix/>
          </a:blip>
          <a:srcRect l="2470" t="2618" r="2877" b="2854"/>
          <a:stretch/>
        </p:blipFill>
        <p:spPr>
          <a:xfrm>
            <a:off x="9238818" y="200156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Fazetta 8"/>
          <p:cNvSpPr/>
          <p:nvPr/>
        </p:nvSpPr>
        <p:spPr>
          <a:xfrm>
            <a:off x="9238818" y="4837176"/>
            <a:ext cx="2236902" cy="1280160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Indikatív keretösszeg</a:t>
            </a:r>
            <a:r>
              <a:rPr lang="hu-HU" b="1" dirty="0">
                <a:solidFill>
                  <a:schemeClr val="bg1"/>
                </a:solidFill>
              </a:rPr>
              <a:t>: 36 millió euró</a:t>
            </a:r>
          </a:p>
        </p:txBody>
      </p:sp>
    </p:spTree>
    <p:extLst>
      <p:ext uri="{BB962C8B-B14F-4D97-AF65-F5344CB8AC3E}">
        <p14:creationId xmlns:p14="http://schemas.microsoft.com/office/powerpoint/2010/main" val="25035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lant, grass, field&#10;&#10;Description automatically generated">
            <a:extLst>
              <a:ext uri="{FF2B5EF4-FFF2-40B4-BE49-F238E27FC236}">
                <a16:creationId xmlns:a16="http://schemas.microsoft.com/office/drawing/2014/main" xmlns="" id="{548100E0-7520-4DAB-A774-C13B9CF8A767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r="23229"/>
          <a:stretch>
            <a:fillRect/>
          </a:stretch>
        </p:blipFill>
        <p:spPr>
          <a:xfrm>
            <a:off x="5661436" y="0"/>
            <a:ext cx="6530564" cy="6858000"/>
          </a:xfr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FFDE744-A82F-414A-938C-B19B278CF09E}"/>
              </a:ext>
            </a:extLst>
          </p:cNvPr>
          <p:cNvGrpSpPr/>
          <p:nvPr/>
        </p:nvGrpSpPr>
        <p:grpSpPr>
          <a:xfrm>
            <a:off x="-1588703" y="870501"/>
            <a:ext cx="7447395" cy="5784896"/>
            <a:chOff x="-1537573" y="1153318"/>
            <a:chExt cx="7447395" cy="578489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88CEC60-687A-4E96-B143-72EF75E9A3F2}"/>
                </a:ext>
              </a:extLst>
            </p:cNvPr>
            <p:cNvGrpSpPr/>
            <p:nvPr/>
          </p:nvGrpSpPr>
          <p:grpSpPr>
            <a:xfrm>
              <a:off x="-1537573" y="1153318"/>
              <a:ext cx="7447395" cy="5784896"/>
              <a:chOff x="-1537573" y="1153318"/>
              <a:chExt cx="7447395" cy="578489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EDC02A69-F39C-4270-83CB-56CA9F3DAA38}"/>
                  </a:ext>
                </a:extLst>
              </p:cNvPr>
              <p:cNvGrpSpPr/>
              <p:nvPr/>
            </p:nvGrpSpPr>
            <p:grpSpPr>
              <a:xfrm>
                <a:off x="574158" y="1153318"/>
                <a:ext cx="5335664" cy="5539978"/>
                <a:chOff x="574158" y="1153318"/>
                <a:chExt cx="5335664" cy="5539978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FC4489F6-9F66-4A16-A298-22F5D84AEC2D}"/>
                    </a:ext>
                  </a:extLst>
                </p:cNvPr>
                <p:cNvSpPr txBox="1"/>
                <p:nvPr/>
              </p:nvSpPr>
              <p:spPr>
                <a:xfrm>
                  <a:off x="1750353" y="1153318"/>
                  <a:ext cx="4159469" cy="55399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342900" indent="-342900">
                    <a:spcBef>
                      <a:spcPts val="1200"/>
                    </a:spcBef>
                    <a:spcAft>
                      <a:spcPts val="1200"/>
                    </a:spcAft>
                    <a:buAutoNum type="arabicPeriod"/>
                  </a:pPr>
                  <a:r>
                    <a:rPr lang="hu-HU" sz="2800" b="1" dirty="0"/>
                    <a:t>Új KAP (2023-2027) alapelvek és mérföldkövek</a:t>
                  </a:r>
                </a:p>
                <a:p>
                  <a:pPr marL="342900" indent="-342900">
                    <a:spcBef>
                      <a:spcPts val="1200"/>
                    </a:spcBef>
                    <a:spcAft>
                      <a:spcPts val="1200"/>
                    </a:spcAft>
                    <a:buAutoNum type="arabicPeriod"/>
                  </a:pPr>
                  <a:r>
                    <a:rPr lang="hu-HU" sz="2800" b="1" dirty="0" smtClean="0"/>
                    <a:t>Generációs megújulást szolgáló beavatkozások</a:t>
                  </a:r>
                </a:p>
                <a:p>
                  <a:pPr marL="342900" indent="-342900">
                    <a:spcBef>
                      <a:spcPts val="1200"/>
                    </a:spcBef>
                    <a:spcAft>
                      <a:spcPts val="1200"/>
                    </a:spcAft>
                    <a:buAutoNum type="arabicPeriod"/>
                  </a:pPr>
                  <a:r>
                    <a:rPr lang="hu-HU" sz="2800" b="1" dirty="0" smtClean="0"/>
                    <a:t>AKIS és az azt támogató beavatkozások</a:t>
                  </a:r>
                </a:p>
                <a:p>
                  <a:pPr marL="342900" indent="-342900">
                    <a:spcBef>
                      <a:spcPts val="1200"/>
                    </a:spcBef>
                    <a:spcAft>
                      <a:spcPts val="1200"/>
                    </a:spcAft>
                    <a:buFontTx/>
                    <a:buAutoNum type="arabicPeriod"/>
                  </a:pPr>
                  <a:r>
                    <a:rPr lang="hu-HU" sz="2800" b="1" dirty="0" err="1" smtClean="0"/>
                    <a:t>Agrárdigitalizáció</a:t>
                  </a:r>
                  <a:r>
                    <a:rPr lang="hu-HU" sz="2800" b="1" dirty="0" smtClean="0"/>
                    <a:t> támogatása</a:t>
                  </a:r>
                </a:p>
                <a:p>
                  <a:pPr marL="342900" indent="-342900">
                    <a:spcBef>
                      <a:spcPts val="1200"/>
                    </a:spcBef>
                    <a:spcAft>
                      <a:spcPts val="1200"/>
                    </a:spcAft>
                    <a:buAutoNum type="arabicPeriod"/>
                  </a:pPr>
                  <a:r>
                    <a:rPr lang="hu-HU" sz="2800" b="1" dirty="0" smtClean="0"/>
                    <a:t>KAP Hálózat felépítése</a:t>
                  </a:r>
                  <a:endParaRPr lang="hu-HU" sz="2800" b="1" dirty="0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xmlns="" id="{D48504F7-B545-4454-8AF8-92447C49178B}"/>
                    </a:ext>
                  </a:extLst>
                </p:cNvPr>
                <p:cNvSpPr/>
                <p:nvPr/>
              </p:nvSpPr>
              <p:spPr>
                <a:xfrm>
                  <a:off x="574158" y="1164877"/>
                  <a:ext cx="914399" cy="853917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177EC32E-0010-4D7A-A485-C8E0D1A379D4}"/>
                  </a:ext>
                </a:extLst>
              </p:cNvPr>
              <p:cNvGrpSpPr/>
              <p:nvPr/>
            </p:nvGrpSpPr>
            <p:grpSpPr>
              <a:xfrm>
                <a:off x="-1537573" y="3921676"/>
                <a:ext cx="4634266" cy="3016538"/>
                <a:chOff x="-1537573" y="155591"/>
                <a:chExt cx="4634266" cy="3016538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88A30442-FF3C-4027-B63C-6CF5101649EE}"/>
                    </a:ext>
                  </a:extLst>
                </p:cNvPr>
                <p:cNvSpPr txBox="1"/>
                <p:nvPr/>
              </p:nvSpPr>
              <p:spPr>
                <a:xfrm>
                  <a:off x="-1537573" y="155591"/>
                  <a:ext cx="463426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u-HU" dirty="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E06D1C6E-79AA-425A-996E-84CAA5F9A115}"/>
                    </a:ext>
                  </a:extLst>
                </p:cNvPr>
                <p:cNvSpPr/>
                <p:nvPr/>
              </p:nvSpPr>
              <p:spPr>
                <a:xfrm>
                  <a:off x="581582" y="2257729"/>
                  <a:ext cx="914400" cy="914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sp>
          <p:nvSpPr>
            <p:cNvPr id="17" name="Google Shape;12233;p88">
              <a:extLst>
                <a:ext uri="{FF2B5EF4-FFF2-40B4-BE49-F238E27FC236}">
                  <a16:creationId xmlns:a16="http://schemas.microsoft.com/office/drawing/2014/main" xmlns="" id="{498BA18B-A9C2-407E-90E6-D53E018431F8}"/>
                </a:ext>
              </a:extLst>
            </p:cNvPr>
            <p:cNvSpPr/>
            <p:nvPr/>
          </p:nvSpPr>
          <p:spPr>
            <a:xfrm>
              <a:off x="835955" y="1319805"/>
              <a:ext cx="405654" cy="532172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Google Shape;12393;p88">
              <a:extLst>
                <a:ext uri="{FF2B5EF4-FFF2-40B4-BE49-F238E27FC236}">
                  <a16:creationId xmlns:a16="http://schemas.microsoft.com/office/drawing/2014/main" xmlns="" id="{74D44F44-79BF-41B8-BD35-EAB9BE4E9BE5}"/>
                </a:ext>
              </a:extLst>
            </p:cNvPr>
            <p:cNvSpPr/>
            <p:nvPr/>
          </p:nvSpPr>
          <p:spPr>
            <a:xfrm>
              <a:off x="779560" y="6181045"/>
              <a:ext cx="533482" cy="528724"/>
            </a:xfrm>
            <a:custGeom>
              <a:avLst/>
              <a:gdLst/>
              <a:ahLst/>
              <a:cxnLst/>
              <a:rect l="l" t="t" r="r" b="b"/>
              <a:pathLst>
                <a:path w="12224" h="12115" extrusionOk="0">
                  <a:moveTo>
                    <a:pt x="3245" y="741"/>
                  </a:moveTo>
                  <a:cubicBezTo>
                    <a:pt x="3497" y="993"/>
                    <a:pt x="3938" y="1465"/>
                    <a:pt x="3938" y="2033"/>
                  </a:cubicBezTo>
                  <a:cubicBezTo>
                    <a:pt x="3938" y="2568"/>
                    <a:pt x="3497" y="3104"/>
                    <a:pt x="3245" y="3324"/>
                  </a:cubicBezTo>
                  <a:cubicBezTo>
                    <a:pt x="2962" y="3041"/>
                    <a:pt x="2520" y="2568"/>
                    <a:pt x="2520" y="2033"/>
                  </a:cubicBezTo>
                  <a:cubicBezTo>
                    <a:pt x="2520" y="1528"/>
                    <a:pt x="2962" y="993"/>
                    <a:pt x="3245" y="741"/>
                  </a:cubicBezTo>
                  <a:close/>
                  <a:moveTo>
                    <a:pt x="8979" y="741"/>
                  </a:moveTo>
                  <a:cubicBezTo>
                    <a:pt x="9263" y="993"/>
                    <a:pt x="9704" y="1465"/>
                    <a:pt x="9704" y="2033"/>
                  </a:cubicBezTo>
                  <a:cubicBezTo>
                    <a:pt x="9704" y="2568"/>
                    <a:pt x="9263" y="3104"/>
                    <a:pt x="8979" y="3324"/>
                  </a:cubicBezTo>
                  <a:cubicBezTo>
                    <a:pt x="8695" y="3041"/>
                    <a:pt x="8286" y="2568"/>
                    <a:pt x="8286" y="2033"/>
                  </a:cubicBezTo>
                  <a:cubicBezTo>
                    <a:pt x="8286" y="1528"/>
                    <a:pt x="8758" y="993"/>
                    <a:pt x="8979" y="741"/>
                  </a:cubicBezTo>
                  <a:close/>
                  <a:moveTo>
                    <a:pt x="1827" y="3482"/>
                  </a:moveTo>
                  <a:cubicBezTo>
                    <a:pt x="2394" y="3482"/>
                    <a:pt x="2899" y="3954"/>
                    <a:pt x="2899" y="4553"/>
                  </a:cubicBezTo>
                  <a:lnTo>
                    <a:pt x="2899" y="4899"/>
                  </a:lnTo>
                  <a:lnTo>
                    <a:pt x="2520" y="4899"/>
                  </a:lnTo>
                  <a:cubicBezTo>
                    <a:pt x="1922" y="4899"/>
                    <a:pt x="1449" y="4427"/>
                    <a:pt x="1449" y="3828"/>
                  </a:cubicBezTo>
                  <a:lnTo>
                    <a:pt x="1449" y="3482"/>
                  </a:lnTo>
                  <a:close/>
                  <a:moveTo>
                    <a:pt x="5041" y="3482"/>
                  </a:moveTo>
                  <a:lnTo>
                    <a:pt x="5041" y="3828"/>
                  </a:lnTo>
                  <a:cubicBezTo>
                    <a:pt x="5041" y="4427"/>
                    <a:pt x="4568" y="4899"/>
                    <a:pt x="3970" y="4899"/>
                  </a:cubicBezTo>
                  <a:lnTo>
                    <a:pt x="3623" y="4899"/>
                  </a:lnTo>
                  <a:lnTo>
                    <a:pt x="3623" y="4553"/>
                  </a:lnTo>
                  <a:cubicBezTo>
                    <a:pt x="3623" y="3954"/>
                    <a:pt x="4096" y="3482"/>
                    <a:pt x="4694" y="3482"/>
                  </a:cubicBezTo>
                  <a:close/>
                  <a:moveTo>
                    <a:pt x="7561" y="3482"/>
                  </a:moveTo>
                  <a:cubicBezTo>
                    <a:pt x="8160" y="3482"/>
                    <a:pt x="8632" y="3954"/>
                    <a:pt x="8632" y="4553"/>
                  </a:cubicBezTo>
                  <a:lnTo>
                    <a:pt x="8632" y="4899"/>
                  </a:lnTo>
                  <a:lnTo>
                    <a:pt x="8286" y="4899"/>
                  </a:lnTo>
                  <a:cubicBezTo>
                    <a:pt x="7687" y="4899"/>
                    <a:pt x="7215" y="4427"/>
                    <a:pt x="7215" y="3828"/>
                  </a:cubicBezTo>
                  <a:lnTo>
                    <a:pt x="7215" y="3482"/>
                  </a:lnTo>
                  <a:close/>
                  <a:moveTo>
                    <a:pt x="10806" y="3482"/>
                  </a:moveTo>
                  <a:lnTo>
                    <a:pt x="10806" y="3828"/>
                  </a:lnTo>
                  <a:cubicBezTo>
                    <a:pt x="10806" y="4427"/>
                    <a:pt x="10334" y="4899"/>
                    <a:pt x="9735" y="4899"/>
                  </a:cubicBezTo>
                  <a:lnTo>
                    <a:pt x="9389" y="4899"/>
                  </a:lnTo>
                  <a:lnTo>
                    <a:pt x="9389" y="4553"/>
                  </a:lnTo>
                  <a:cubicBezTo>
                    <a:pt x="9389" y="3954"/>
                    <a:pt x="9861" y="3482"/>
                    <a:pt x="10428" y="3482"/>
                  </a:cubicBezTo>
                  <a:close/>
                  <a:moveTo>
                    <a:pt x="1827" y="5624"/>
                  </a:moveTo>
                  <a:cubicBezTo>
                    <a:pt x="2394" y="5624"/>
                    <a:pt x="2899" y="6065"/>
                    <a:pt x="2899" y="6664"/>
                  </a:cubicBezTo>
                  <a:lnTo>
                    <a:pt x="2899" y="7042"/>
                  </a:lnTo>
                  <a:lnTo>
                    <a:pt x="2520" y="7042"/>
                  </a:lnTo>
                  <a:cubicBezTo>
                    <a:pt x="1922" y="7042"/>
                    <a:pt x="1449" y="6569"/>
                    <a:pt x="1449" y="5971"/>
                  </a:cubicBezTo>
                  <a:lnTo>
                    <a:pt x="1449" y="5624"/>
                  </a:lnTo>
                  <a:close/>
                  <a:moveTo>
                    <a:pt x="7561" y="5624"/>
                  </a:moveTo>
                  <a:cubicBezTo>
                    <a:pt x="8160" y="5624"/>
                    <a:pt x="8632" y="6065"/>
                    <a:pt x="8632" y="6664"/>
                  </a:cubicBezTo>
                  <a:lnTo>
                    <a:pt x="8632" y="7042"/>
                  </a:lnTo>
                  <a:lnTo>
                    <a:pt x="8286" y="7042"/>
                  </a:lnTo>
                  <a:cubicBezTo>
                    <a:pt x="7687" y="7042"/>
                    <a:pt x="7215" y="6569"/>
                    <a:pt x="7215" y="5971"/>
                  </a:cubicBezTo>
                  <a:lnTo>
                    <a:pt x="7215" y="5624"/>
                  </a:lnTo>
                  <a:close/>
                  <a:moveTo>
                    <a:pt x="5009" y="5656"/>
                  </a:moveTo>
                  <a:lnTo>
                    <a:pt x="5009" y="6002"/>
                  </a:lnTo>
                  <a:cubicBezTo>
                    <a:pt x="5009" y="6601"/>
                    <a:pt x="4537" y="7073"/>
                    <a:pt x="3938" y="7073"/>
                  </a:cubicBezTo>
                  <a:lnTo>
                    <a:pt x="3592" y="7073"/>
                  </a:lnTo>
                  <a:lnTo>
                    <a:pt x="3592" y="6727"/>
                  </a:lnTo>
                  <a:cubicBezTo>
                    <a:pt x="3592" y="6128"/>
                    <a:pt x="4064" y="5656"/>
                    <a:pt x="4663" y="5656"/>
                  </a:cubicBezTo>
                  <a:close/>
                  <a:moveTo>
                    <a:pt x="10806" y="5656"/>
                  </a:moveTo>
                  <a:lnTo>
                    <a:pt x="10806" y="6002"/>
                  </a:lnTo>
                  <a:cubicBezTo>
                    <a:pt x="10806" y="6601"/>
                    <a:pt x="10334" y="7073"/>
                    <a:pt x="9735" y="7073"/>
                  </a:cubicBezTo>
                  <a:lnTo>
                    <a:pt x="9389" y="7073"/>
                  </a:lnTo>
                  <a:lnTo>
                    <a:pt x="9389" y="6727"/>
                  </a:lnTo>
                  <a:cubicBezTo>
                    <a:pt x="9389" y="6128"/>
                    <a:pt x="9861" y="5656"/>
                    <a:pt x="10428" y="5656"/>
                  </a:cubicBezTo>
                  <a:close/>
                  <a:moveTo>
                    <a:pt x="1827" y="7766"/>
                  </a:moveTo>
                  <a:cubicBezTo>
                    <a:pt x="2394" y="7766"/>
                    <a:pt x="2899" y="8239"/>
                    <a:pt x="2899" y="8838"/>
                  </a:cubicBezTo>
                  <a:lnTo>
                    <a:pt x="2899" y="9184"/>
                  </a:lnTo>
                  <a:lnTo>
                    <a:pt x="2520" y="9184"/>
                  </a:lnTo>
                  <a:cubicBezTo>
                    <a:pt x="1922" y="9184"/>
                    <a:pt x="1449" y="8712"/>
                    <a:pt x="1449" y="8144"/>
                  </a:cubicBezTo>
                  <a:lnTo>
                    <a:pt x="1449" y="7766"/>
                  </a:lnTo>
                  <a:close/>
                  <a:moveTo>
                    <a:pt x="5041" y="7766"/>
                  </a:moveTo>
                  <a:lnTo>
                    <a:pt x="5041" y="8144"/>
                  </a:lnTo>
                  <a:cubicBezTo>
                    <a:pt x="5041" y="8712"/>
                    <a:pt x="4568" y="9184"/>
                    <a:pt x="3970" y="9184"/>
                  </a:cubicBezTo>
                  <a:lnTo>
                    <a:pt x="3623" y="9184"/>
                  </a:lnTo>
                  <a:lnTo>
                    <a:pt x="3623" y="8838"/>
                  </a:lnTo>
                  <a:cubicBezTo>
                    <a:pt x="3623" y="8239"/>
                    <a:pt x="4096" y="7766"/>
                    <a:pt x="4694" y="7766"/>
                  </a:cubicBezTo>
                  <a:close/>
                  <a:moveTo>
                    <a:pt x="7561" y="7766"/>
                  </a:moveTo>
                  <a:cubicBezTo>
                    <a:pt x="8160" y="7766"/>
                    <a:pt x="8632" y="8239"/>
                    <a:pt x="8632" y="8838"/>
                  </a:cubicBezTo>
                  <a:lnTo>
                    <a:pt x="8632" y="9184"/>
                  </a:lnTo>
                  <a:lnTo>
                    <a:pt x="8286" y="9184"/>
                  </a:lnTo>
                  <a:cubicBezTo>
                    <a:pt x="7687" y="9184"/>
                    <a:pt x="7215" y="8712"/>
                    <a:pt x="7215" y="8144"/>
                  </a:cubicBezTo>
                  <a:lnTo>
                    <a:pt x="7215" y="7766"/>
                  </a:lnTo>
                  <a:close/>
                  <a:moveTo>
                    <a:pt x="10806" y="7766"/>
                  </a:moveTo>
                  <a:lnTo>
                    <a:pt x="10806" y="8144"/>
                  </a:lnTo>
                  <a:cubicBezTo>
                    <a:pt x="10806" y="8712"/>
                    <a:pt x="10334" y="9184"/>
                    <a:pt x="9735" y="9184"/>
                  </a:cubicBezTo>
                  <a:lnTo>
                    <a:pt x="9389" y="9184"/>
                  </a:lnTo>
                  <a:lnTo>
                    <a:pt x="9389" y="8838"/>
                  </a:lnTo>
                  <a:cubicBezTo>
                    <a:pt x="9389" y="8239"/>
                    <a:pt x="9861" y="7766"/>
                    <a:pt x="10428" y="7766"/>
                  </a:cubicBezTo>
                  <a:close/>
                  <a:moveTo>
                    <a:pt x="3214" y="0"/>
                  </a:moveTo>
                  <a:cubicBezTo>
                    <a:pt x="3135" y="0"/>
                    <a:pt x="3056" y="16"/>
                    <a:pt x="2993" y="48"/>
                  </a:cubicBezTo>
                  <a:cubicBezTo>
                    <a:pt x="2962" y="79"/>
                    <a:pt x="1796" y="961"/>
                    <a:pt x="1796" y="2127"/>
                  </a:cubicBezTo>
                  <a:cubicBezTo>
                    <a:pt x="1796" y="2379"/>
                    <a:pt x="1827" y="2663"/>
                    <a:pt x="1953" y="2852"/>
                  </a:cubicBezTo>
                  <a:lnTo>
                    <a:pt x="1071" y="2852"/>
                  </a:lnTo>
                  <a:cubicBezTo>
                    <a:pt x="882" y="2852"/>
                    <a:pt x="725" y="3009"/>
                    <a:pt x="725" y="3198"/>
                  </a:cubicBezTo>
                  <a:lnTo>
                    <a:pt x="725" y="3923"/>
                  </a:lnTo>
                  <a:cubicBezTo>
                    <a:pt x="725" y="4301"/>
                    <a:pt x="851" y="4710"/>
                    <a:pt x="1071" y="4994"/>
                  </a:cubicBezTo>
                  <a:cubicBezTo>
                    <a:pt x="882" y="4994"/>
                    <a:pt x="725" y="5152"/>
                    <a:pt x="725" y="5341"/>
                  </a:cubicBezTo>
                  <a:lnTo>
                    <a:pt x="725" y="6034"/>
                  </a:lnTo>
                  <a:cubicBezTo>
                    <a:pt x="725" y="6443"/>
                    <a:pt x="851" y="6821"/>
                    <a:pt x="1071" y="7105"/>
                  </a:cubicBezTo>
                  <a:cubicBezTo>
                    <a:pt x="882" y="7105"/>
                    <a:pt x="725" y="7262"/>
                    <a:pt x="725" y="7451"/>
                  </a:cubicBezTo>
                  <a:lnTo>
                    <a:pt x="725" y="8176"/>
                  </a:lnTo>
                  <a:cubicBezTo>
                    <a:pt x="725" y="9153"/>
                    <a:pt x="1512" y="9940"/>
                    <a:pt x="2489" y="9940"/>
                  </a:cubicBezTo>
                  <a:lnTo>
                    <a:pt x="2836" y="9940"/>
                  </a:lnTo>
                  <a:lnTo>
                    <a:pt x="2836" y="11389"/>
                  </a:lnTo>
                  <a:lnTo>
                    <a:pt x="378" y="11389"/>
                  </a:lnTo>
                  <a:cubicBezTo>
                    <a:pt x="158" y="11389"/>
                    <a:pt x="0" y="11547"/>
                    <a:pt x="0" y="11768"/>
                  </a:cubicBezTo>
                  <a:cubicBezTo>
                    <a:pt x="0" y="11957"/>
                    <a:pt x="158" y="12114"/>
                    <a:pt x="378" y="12114"/>
                  </a:cubicBezTo>
                  <a:lnTo>
                    <a:pt x="11814" y="12114"/>
                  </a:lnTo>
                  <a:cubicBezTo>
                    <a:pt x="12035" y="12114"/>
                    <a:pt x="12192" y="11957"/>
                    <a:pt x="12192" y="11768"/>
                  </a:cubicBezTo>
                  <a:cubicBezTo>
                    <a:pt x="12224" y="11547"/>
                    <a:pt x="12066" y="11389"/>
                    <a:pt x="11846" y="11389"/>
                  </a:cubicBezTo>
                  <a:lnTo>
                    <a:pt x="9389" y="11389"/>
                  </a:lnTo>
                  <a:lnTo>
                    <a:pt x="9389" y="9940"/>
                  </a:lnTo>
                  <a:lnTo>
                    <a:pt x="9735" y="9940"/>
                  </a:lnTo>
                  <a:cubicBezTo>
                    <a:pt x="10712" y="9940"/>
                    <a:pt x="11499" y="9153"/>
                    <a:pt x="11499" y="8176"/>
                  </a:cubicBezTo>
                  <a:lnTo>
                    <a:pt x="11499" y="7451"/>
                  </a:lnTo>
                  <a:cubicBezTo>
                    <a:pt x="11499" y="7262"/>
                    <a:pt x="11342" y="7105"/>
                    <a:pt x="11153" y="7105"/>
                  </a:cubicBezTo>
                  <a:cubicBezTo>
                    <a:pt x="11373" y="6790"/>
                    <a:pt x="11499" y="6443"/>
                    <a:pt x="11499" y="6034"/>
                  </a:cubicBezTo>
                  <a:lnTo>
                    <a:pt x="11499" y="5341"/>
                  </a:lnTo>
                  <a:cubicBezTo>
                    <a:pt x="11499" y="5152"/>
                    <a:pt x="11342" y="4994"/>
                    <a:pt x="11153" y="4994"/>
                  </a:cubicBezTo>
                  <a:cubicBezTo>
                    <a:pt x="11373" y="4679"/>
                    <a:pt x="11499" y="4301"/>
                    <a:pt x="11499" y="3923"/>
                  </a:cubicBezTo>
                  <a:lnTo>
                    <a:pt x="11499" y="3198"/>
                  </a:lnTo>
                  <a:cubicBezTo>
                    <a:pt x="11499" y="3009"/>
                    <a:pt x="11342" y="2852"/>
                    <a:pt x="11153" y="2852"/>
                  </a:cubicBezTo>
                  <a:lnTo>
                    <a:pt x="10271" y="2852"/>
                  </a:lnTo>
                  <a:cubicBezTo>
                    <a:pt x="10365" y="2631"/>
                    <a:pt x="10428" y="2379"/>
                    <a:pt x="10428" y="2127"/>
                  </a:cubicBezTo>
                  <a:cubicBezTo>
                    <a:pt x="10428" y="993"/>
                    <a:pt x="9263" y="79"/>
                    <a:pt x="9231" y="48"/>
                  </a:cubicBezTo>
                  <a:cubicBezTo>
                    <a:pt x="9168" y="16"/>
                    <a:pt x="9089" y="0"/>
                    <a:pt x="9010" y="0"/>
                  </a:cubicBezTo>
                  <a:cubicBezTo>
                    <a:pt x="8932" y="0"/>
                    <a:pt x="8853" y="16"/>
                    <a:pt x="8790" y="48"/>
                  </a:cubicBezTo>
                  <a:cubicBezTo>
                    <a:pt x="8758" y="79"/>
                    <a:pt x="7561" y="961"/>
                    <a:pt x="7561" y="2127"/>
                  </a:cubicBezTo>
                  <a:cubicBezTo>
                    <a:pt x="7561" y="2379"/>
                    <a:pt x="7624" y="2663"/>
                    <a:pt x="7719" y="2852"/>
                  </a:cubicBezTo>
                  <a:lnTo>
                    <a:pt x="6868" y="2852"/>
                  </a:lnTo>
                  <a:cubicBezTo>
                    <a:pt x="6679" y="2852"/>
                    <a:pt x="6522" y="3009"/>
                    <a:pt x="6522" y="3198"/>
                  </a:cubicBezTo>
                  <a:lnTo>
                    <a:pt x="6522" y="3923"/>
                  </a:lnTo>
                  <a:cubicBezTo>
                    <a:pt x="6522" y="4301"/>
                    <a:pt x="6616" y="4710"/>
                    <a:pt x="6868" y="4994"/>
                  </a:cubicBezTo>
                  <a:cubicBezTo>
                    <a:pt x="6679" y="4994"/>
                    <a:pt x="6522" y="5152"/>
                    <a:pt x="6522" y="5341"/>
                  </a:cubicBezTo>
                  <a:lnTo>
                    <a:pt x="6522" y="6034"/>
                  </a:lnTo>
                  <a:cubicBezTo>
                    <a:pt x="6522" y="6443"/>
                    <a:pt x="6616" y="6821"/>
                    <a:pt x="6868" y="7105"/>
                  </a:cubicBezTo>
                  <a:cubicBezTo>
                    <a:pt x="6679" y="7105"/>
                    <a:pt x="6522" y="7262"/>
                    <a:pt x="6522" y="7451"/>
                  </a:cubicBezTo>
                  <a:lnTo>
                    <a:pt x="6522" y="8176"/>
                  </a:lnTo>
                  <a:cubicBezTo>
                    <a:pt x="6522" y="9153"/>
                    <a:pt x="7309" y="9940"/>
                    <a:pt x="8286" y="9940"/>
                  </a:cubicBezTo>
                  <a:lnTo>
                    <a:pt x="8632" y="9940"/>
                  </a:lnTo>
                  <a:lnTo>
                    <a:pt x="8632" y="11389"/>
                  </a:lnTo>
                  <a:lnTo>
                    <a:pt x="3592" y="11389"/>
                  </a:lnTo>
                  <a:lnTo>
                    <a:pt x="3592" y="9940"/>
                  </a:lnTo>
                  <a:lnTo>
                    <a:pt x="3938" y="9940"/>
                  </a:lnTo>
                  <a:cubicBezTo>
                    <a:pt x="4946" y="9940"/>
                    <a:pt x="5734" y="9153"/>
                    <a:pt x="5734" y="8176"/>
                  </a:cubicBezTo>
                  <a:lnTo>
                    <a:pt x="5734" y="7451"/>
                  </a:lnTo>
                  <a:cubicBezTo>
                    <a:pt x="5734" y="7262"/>
                    <a:pt x="5576" y="7105"/>
                    <a:pt x="5356" y="7105"/>
                  </a:cubicBezTo>
                  <a:cubicBezTo>
                    <a:pt x="5608" y="6790"/>
                    <a:pt x="5734" y="6443"/>
                    <a:pt x="5734" y="6034"/>
                  </a:cubicBezTo>
                  <a:lnTo>
                    <a:pt x="5734" y="5341"/>
                  </a:lnTo>
                  <a:cubicBezTo>
                    <a:pt x="5734" y="5152"/>
                    <a:pt x="5576" y="4994"/>
                    <a:pt x="5356" y="4994"/>
                  </a:cubicBezTo>
                  <a:cubicBezTo>
                    <a:pt x="5608" y="4679"/>
                    <a:pt x="5734" y="4301"/>
                    <a:pt x="5734" y="3923"/>
                  </a:cubicBezTo>
                  <a:lnTo>
                    <a:pt x="5734" y="3198"/>
                  </a:lnTo>
                  <a:cubicBezTo>
                    <a:pt x="5734" y="3009"/>
                    <a:pt x="5576" y="2852"/>
                    <a:pt x="5356" y="2852"/>
                  </a:cubicBezTo>
                  <a:lnTo>
                    <a:pt x="4505" y="2852"/>
                  </a:lnTo>
                  <a:cubicBezTo>
                    <a:pt x="4568" y="2631"/>
                    <a:pt x="4663" y="2379"/>
                    <a:pt x="4663" y="2127"/>
                  </a:cubicBezTo>
                  <a:cubicBezTo>
                    <a:pt x="4663" y="993"/>
                    <a:pt x="3466" y="79"/>
                    <a:pt x="3434" y="48"/>
                  </a:cubicBezTo>
                  <a:cubicBezTo>
                    <a:pt x="3371" y="16"/>
                    <a:pt x="3292" y="0"/>
                    <a:pt x="32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6F1079-6F77-4FA3-AF5B-2EB9969620DE}"/>
              </a:ext>
            </a:extLst>
          </p:cNvPr>
          <p:cNvSpPr txBox="1"/>
          <p:nvPr/>
        </p:nvSpPr>
        <p:spPr>
          <a:xfrm>
            <a:off x="288322" y="142863"/>
            <a:ext cx="621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u="sng" dirty="0" smtClean="0"/>
              <a:t>Áttekintés</a:t>
            </a:r>
            <a:endParaRPr lang="en-IN" sz="4000" b="1" u="sng" dirty="0">
              <a:latin typeface="Georgia" panose="02040502050405020303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36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>
                <a:solidFill>
                  <a:prstClr val="black"/>
                </a:solidFill>
              </a:rPr>
              <a:t>Agrárcenzus 2020 főbb megállapításai</a:t>
            </a:r>
            <a:r>
              <a:rPr lang="hu-HU" dirty="0">
                <a:solidFill>
                  <a:prstClr val="black"/>
                </a:solidFill>
              </a:rPr>
              <a:t/>
            </a:r>
            <a:br>
              <a:rPr lang="hu-HU" dirty="0">
                <a:solidFill>
                  <a:prstClr val="black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69668" y="1317701"/>
            <a:ext cx="6260758" cy="107394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Precíziós eszközöket használó gazdaságok száma mezőgazdasági terület nagyságkategóriák szerint (darab)</a:t>
            </a:r>
            <a:endParaRPr lang="hu-H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 helye 4"/>
          <p:cNvSpPr txBox="1">
            <a:spLocks/>
          </p:cNvSpPr>
          <p:nvPr/>
        </p:nvSpPr>
        <p:spPr>
          <a:xfrm>
            <a:off x="6503361" y="1317701"/>
            <a:ext cx="5621853" cy="106283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2200" b="1" dirty="0">
                <a:latin typeface="Calibri" panose="020F0502020204030204" pitchFamily="34" charset="0"/>
                <a:cs typeface="Calibri" panose="020F0502020204030204" pitchFamily="34" charset="0"/>
              </a:rPr>
              <a:t>A precíziós technológiát alkalmazó gazdaságok aránya az egyes mezőgazdasági területnagyság kategóriák szerint</a:t>
            </a:r>
          </a:p>
        </p:txBody>
      </p:sp>
      <p:pic>
        <p:nvPicPr>
          <p:cNvPr id="7" name="Tartalom hely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" y="2392035"/>
            <a:ext cx="5863068" cy="302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63" y="2391650"/>
            <a:ext cx="5863751" cy="3133652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133726" y="5451016"/>
            <a:ext cx="2962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 smtClean="0"/>
              <a:t>Forrás: AM szerkesztés KSH adatok alapján</a:t>
            </a:r>
            <a:endParaRPr lang="hu-HU" sz="1100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283534" y="5505590"/>
            <a:ext cx="2964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 smtClean="0"/>
              <a:t>Forrás: AM szerkesztés KSH adatok alapján</a:t>
            </a:r>
            <a:endParaRPr lang="hu-HU" sz="1100" i="1" dirty="0"/>
          </a:p>
        </p:txBody>
      </p:sp>
      <p:pic>
        <p:nvPicPr>
          <p:cNvPr id="12" name="Google Shape;427;p2"/>
          <p:cNvPicPr preferRelativeResize="0"/>
          <p:nvPr/>
        </p:nvPicPr>
        <p:blipFill rotWithShape="1">
          <a:blip r:embed="rId5">
            <a:alphaModFix/>
          </a:blip>
          <a:srcRect l="3199" t="4590" r="3507" b="2849"/>
          <a:stretch/>
        </p:blipFill>
        <p:spPr>
          <a:xfrm>
            <a:off x="10256880" y="231329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903" y="0"/>
            <a:ext cx="10515600" cy="1129553"/>
          </a:xfrm>
        </p:spPr>
        <p:txBody>
          <a:bodyPr>
            <a:noAutofit/>
          </a:bodyPr>
          <a:lstStyle/>
          <a:p>
            <a:r>
              <a:rPr lang="hu-HU" sz="4000" dirty="0" smtClean="0"/>
              <a:t>RD02 - Mezőgazdasági </a:t>
            </a:r>
            <a:r>
              <a:rPr lang="hu-HU" sz="4000" dirty="0"/>
              <a:t>üzemek digitális átállásának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224" y="1264023"/>
            <a:ext cx="11824447" cy="545745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u="sng" dirty="0"/>
              <a:t>Célcsoport/kedvezményezettek</a:t>
            </a:r>
            <a:r>
              <a:rPr lang="hu-HU" dirty="0" smtClean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Mezőgazdasági termelők, konzorciumok, szociális szövetkezetek, g</a:t>
            </a:r>
            <a:r>
              <a:rPr lang="en-US" dirty="0" smtClean="0"/>
              <a:t>yógynövénytermesztéshez </a:t>
            </a:r>
            <a:r>
              <a:rPr lang="en-US" dirty="0"/>
              <a:t>kapcsolódóan integrátori, vagy feldolgozói tevékenységet folytató vállalkozás</a:t>
            </a:r>
            <a:endParaRPr lang="hu-H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300" b="1" u="sng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b="1" u="sng" dirty="0"/>
              <a:t>Támogatott tevékenységek </a:t>
            </a:r>
            <a:r>
              <a:rPr lang="hu-HU" b="1" u="sng" dirty="0" smtClean="0"/>
              <a:t>:</a:t>
            </a:r>
            <a:endParaRPr lang="hu-HU" b="1" u="sng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hu-HU" b="1" dirty="0"/>
              <a:t>Mezőgazdasági üzem szintű digitalizációs terv megvalósításához szükséges fejlesztések </a:t>
            </a:r>
            <a:r>
              <a:rPr lang="hu-HU" b="1" dirty="0" smtClean="0"/>
              <a:t>támogatása</a:t>
            </a:r>
          </a:p>
          <a:p>
            <a:pPr marL="171450" lvl="0" indent="-171450"/>
            <a:r>
              <a:rPr lang="en-US" dirty="0"/>
              <a:t>A digitális és precíziós gazdálkodáshoz szükséges eszközök </a:t>
            </a:r>
            <a:r>
              <a:rPr lang="en-US" dirty="0" err="1" smtClean="0"/>
              <a:t>beszerzés</a:t>
            </a:r>
            <a:r>
              <a:rPr lang="hu-HU" dirty="0" err="1" smtClean="0"/>
              <a:t>ére</a:t>
            </a:r>
            <a:endParaRPr lang="hu-HU" dirty="0" smtClean="0"/>
          </a:p>
          <a:p>
            <a:pPr marL="171450" indent="-171450"/>
            <a:r>
              <a:rPr lang="en-US" dirty="0"/>
              <a:t>A rendszeres és szisztematikus üzemi szintű adatgyűjtés megteremtésére, adatbázisok és adatkapcsolatok létrehozására</a:t>
            </a:r>
            <a:endParaRPr lang="hu-HU" dirty="0"/>
          </a:p>
          <a:p>
            <a:pPr marL="171450" indent="-171450"/>
            <a:r>
              <a:rPr lang="en-US" dirty="0"/>
              <a:t>A digitális farm-menedzsment, üzemirányítás, minőségirányítási és nyomonkövetési rendszerek bevezetésére és fejlesztésére</a:t>
            </a:r>
            <a:endParaRPr lang="hu-HU" dirty="0"/>
          </a:p>
          <a:p>
            <a:pPr marL="171450" lvl="0" indent="-171450"/>
            <a:r>
              <a:rPr lang="en-US" dirty="0"/>
              <a:t>A digitális átállást segítő szolgáltatások igénybevételére</a:t>
            </a:r>
            <a:endParaRPr lang="hu-H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1000" b="1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u="sng" dirty="0"/>
              <a:t>Főbb követelmények</a:t>
            </a:r>
          </a:p>
          <a:p>
            <a:pPr lvl="0" algn="just"/>
            <a:r>
              <a:rPr lang="en-US" dirty="0"/>
              <a:t>Üzemszintű digitalizációs terv megvalósításához történő hozzájárulás, </a:t>
            </a:r>
            <a:endParaRPr lang="hu-HU" dirty="0" smtClean="0"/>
          </a:p>
          <a:p>
            <a:pPr marL="0" lvl="0" indent="0" algn="just">
              <a:buNone/>
            </a:pPr>
            <a:r>
              <a:rPr lang="en-US" dirty="0" smtClean="0"/>
              <a:t>a </a:t>
            </a:r>
            <a:r>
              <a:rPr lang="en-US" dirty="0"/>
              <a:t>projekt végére meghatározott mérföldkövek </a:t>
            </a:r>
            <a:r>
              <a:rPr lang="en-US" dirty="0" smtClean="0"/>
              <a:t>elérésével</a:t>
            </a:r>
            <a:endParaRPr lang="hu-HU" dirty="0" smtClean="0"/>
          </a:p>
          <a:p>
            <a:pPr lvl="0" algn="just"/>
            <a:r>
              <a:rPr lang="en-US" dirty="0"/>
              <a:t>Kötelezettségvállalás időtartama legalább 3 év, de legfeljebb 5 év</a:t>
            </a:r>
            <a:endParaRPr lang="hu-HU" dirty="0" smtClean="0"/>
          </a:p>
          <a:p>
            <a:pPr lvl="0" algn="just"/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6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10256880" y="231329"/>
            <a:ext cx="554400" cy="55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Fazetta 7"/>
          <p:cNvSpPr/>
          <p:nvPr/>
        </p:nvSpPr>
        <p:spPr>
          <a:xfrm>
            <a:off x="9238818" y="4837176"/>
            <a:ext cx="2236902" cy="1280160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Indikatív keretösszeg</a:t>
            </a:r>
            <a:r>
              <a:rPr lang="hu-HU" b="1" dirty="0">
                <a:solidFill>
                  <a:schemeClr val="bg1"/>
                </a:solidFill>
              </a:rPr>
              <a:t>: </a:t>
            </a:r>
            <a:r>
              <a:rPr lang="hu-HU" b="1" dirty="0" smtClean="0">
                <a:solidFill>
                  <a:schemeClr val="bg1"/>
                </a:solidFill>
              </a:rPr>
              <a:t>274 </a:t>
            </a:r>
            <a:r>
              <a:rPr lang="hu-HU" b="1" dirty="0">
                <a:solidFill>
                  <a:schemeClr val="bg1"/>
                </a:solidFill>
              </a:rPr>
              <a:t>millió euró</a:t>
            </a:r>
          </a:p>
        </p:txBody>
      </p:sp>
    </p:spTree>
    <p:extLst>
      <p:ext uri="{BB962C8B-B14F-4D97-AF65-F5344CB8AC3E}">
        <p14:creationId xmlns:p14="http://schemas.microsoft.com/office/powerpoint/2010/main" val="22680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9636421" cy="968564"/>
          </a:xfrm>
        </p:spPr>
        <p:txBody>
          <a:bodyPr>
            <a:noAutofit/>
          </a:bodyPr>
          <a:lstStyle/>
          <a:p>
            <a:r>
              <a:rPr lang="en-US" sz="3200" dirty="0" smtClean="0"/>
              <a:t>RD56</a:t>
            </a:r>
            <a:r>
              <a:rPr lang="hu-HU" sz="3200" dirty="0" smtClean="0"/>
              <a:t> - </a:t>
            </a:r>
            <a:r>
              <a:rPr lang="en-US" sz="3200" dirty="0" err="1" smtClean="0"/>
              <a:t>Vidékfejlesztési</a:t>
            </a:r>
            <a:r>
              <a:rPr lang="en-US" sz="3200" dirty="0" smtClean="0"/>
              <a:t> </a:t>
            </a:r>
            <a:r>
              <a:rPr lang="en-US" sz="3200" dirty="0"/>
              <a:t>együttműködések a kistelepülések digitális átállásának támogatásért (okos falu</a:t>
            </a:r>
            <a:r>
              <a:rPr lang="en-US" sz="3200" dirty="0" smtClean="0"/>
              <a:t>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09571"/>
            <a:ext cx="12191999" cy="55581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u="sng" dirty="0"/>
              <a:t>Célcsoport/kedvezményezettek</a:t>
            </a:r>
            <a:r>
              <a:rPr lang="hu-HU" sz="1800" dirty="0"/>
              <a:t>:</a:t>
            </a:r>
          </a:p>
          <a:p>
            <a:pPr algn="just"/>
            <a:r>
              <a:rPr lang="en-US" sz="1800" dirty="0" smtClean="0"/>
              <a:t>magán- </a:t>
            </a:r>
            <a:r>
              <a:rPr lang="en-US" sz="1800" dirty="0"/>
              <a:t>és jogi személyek, non-profit szervezetek, egyesületek, szövetkezetek, önkormányzatok, ágazati kamarák</a:t>
            </a:r>
            <a:endParaRPr lang="hu-HU" sz="1800" dirty="0"/>
          </a:p>
          <a:p>
            <a:pPr marL="0" indent="0" algn="just">
              <a:buNone/>
            </a:pPr>
            <a:r>
              <a:rPr lang="hu-HU" sz="1800" b="1" u="sng" dirty="0"/>
              <a:t>Támogatott tevékenységek </a:t>
            </a:r>
            <a:endParaRPr lang="hu-HU" sz="1800" b="1" u="sng" dirty="0" smtClean="0"/>
          </a:p>
          <a:p>
            <a:pPr algn="just"/>
            <a:r>
              <a:rPr lang="en-US" sz="1800" dirty="0"/>
              <a:t>okos falu stratégiák kidolgozása</a:t>
            </a:r>
            <a:endParaRPr lang="hu-HU" sz="1800" dirty="0"/>
          </a:p>
          <a:p>
            <a:pPr algn="just"/>
            <a:r>
              <a:rPr lang="en-US" sz="1800" dirty="0" smtClean="0"/>
              <a:t> </a:t>
            </a:r>
            <a:r>
              <a:rPr lang="en-US" sz="1800" dirty="0"/>
              <a:t>helyi, közösségi szolgáltatások </a:t>
            </a:r>
            <a:r>
              <a:rPr lang="en-US" sz="1800" dirty="0" smtClean="0"/>
              <a:t>fejlesztése</a:t>
            </a:r>
            <a:r>
              <a:rPr lang="hu-HU" sz="1800" dirty="0" smtClean="0"/>
              <a:t> és </a:t>
            </a:r>
            <a:r>
              <a:rPr lang="en-US" sz="1800" dirty="0" smtClean="0"/>
              <a:t>digitalizációs </a:t>
            </a:r>
            <a:r>
              <a:rPr lang="en-US" sz="1800" dirty="0"/>
              <a:t>közösségi megoldások </a:t>
            </a:r>
            <a:r>
              <a:rPr lang="en-US" sz="1800" dirty="0" smtClean="0"/>
              <a:t>megvalósítása</a:t>
            </a:r>
            <a:r>
              <a:rPr lang="hu-HU" sz="1800" dirty="0" smtClean="0"/>
              <a:t> (</a:t>
            </a:r>
            <a:r>
              <a:rPr lang="hu-HU" sz="1800" i="1" dirty="0" smtClean="0"/>
              <a:t>pl. </a:t>
            </a:r>
            <a:r>
              <a:rPr lang="en-US" sz="1800" i="1" dirty="0"/>
              <a:t>co-working, carpooling, közösségi wifi-pontok </a:t>
            </a:r>
            <a:r>
              <a:rPr lang="en-US" sz="1800" i="1" dirty="0" smtClean="0"/>
              <a:t>kialakítása</a:t>
            </a:r>
            <a:r>
              <a:rPr lang="hu-HU" sz="1800" dirty="0" smtClean="0"/>
              <a:t>)</a:t>
            </a:r>
            <a:endParaRPr lang="hu-HU" sz="1800" dirty="0"/>
          </a:p>
          <a:p>
            <a:pPr algn="just"/>
            <a:r>
              <a:rPr lang="en-US" sz="1800" dirty="0"/>
              <a:t>közösségi gazdaság (</a:t>
            </a:r>
            <a:r>
              <a:rPr lang="en-US" sz="1800" i="1" dirty="0"/>
              <a:t>sharing economy</a:t>
            </a:r>
            <a:r>
              <a:rPr lang="en-US" sz="1800" dirty="0"/>
              <a:t>) támogatása digitális </a:t>
            </a:r>
            <a:r>
              <a:rPr lang="en-US" sz="1800" dirty="0" smtClean="0"/>
              <a:t>eszközökkel</a:t>
            </a:r>
            <a:r>
              <a:rPr lang="hu-HU" sz="1800" dirty="0" smtClean="0"/>
              <a:t>, illetve </a:t>
            </a:r>
            <a:r>
              <a:rPr lang="en-US" sz="1800" dirty="0"/>
              <a:t>helyi okos piacok, </a:t>
            </a:r>
            <a:r>
              <a:rPr lang="en-US" sz="1800" dirty="0" smtClean="0"/>
              <a:t>e-kereskedelem </a:t>
            </a:r>
            <a:r>
              <a:rPr lang="en-US" sz="1800" dirty="0"/>
              <a:t>fejlesztése</a:t>
            </a:r>
            <a:endParaRPr lang="hu-HU" sz="1800" dirty="0"/>
          </a:p>
          <a:p>
            <a:pPr algn="just"/>
            <a:r>
              <a:rPr lang="en-US" sz="1800" dirty="0" smtClean="0"/>
              <a:t>körforgásos </a:t>
            </a:r>
            <a:r>
              <a:rPr lang="en-US" sz="1800" dirty="0"/>
              <a:t>gazdálkodásra való </a:t>
            </a:r>
            <a:r>
              <a:rPr lang="en-US" sz="1800" dirty="0" smtClean="0"/>
              <a:t>átállás</a:t>
            </a:r>
            <a:r>
              <a:rPr lang="hu-HU" sz="1800" dirty="0" smtClean="0"/>
              <a:t> és az </a:t>
            </a:r>
            <a:r>
              <a:rPr lang="en-US" sz="1800" dirty="0" smtClean="0"/>
              <a:t>energiahatékonyság </a:t>
            </a:r>
            <a:r>
              <a:rPr lang="en-US" sz="1800" dirty="0"/>
              <a:t>előmozdítása</a:t>
            </a:r>
            <a:endParaRPr lang="hu-HU" sz="1800" dirty="0"/>
          </a:p>
          <a:p>
            <a:pPr algn="just"/>
            <a:r>
              <a:rPr lang="en-US" sz="1800" dirty="0" smtClean="0"/>
              <a:t>biológiai </a:t>
            </a:r>
            <a:r>
              <a:rPr lang="en-US" sz="1800" dirty="0"/>
              <a:t>sokféleség </a:t>
            </a:r>
            <a:r>
              <a:rPr lang="en-US" sz="1800" dirty="0" smtClean="0"/>
              <a:t>védelme</a:t>
            </a:r>
            <a:r>
              <a:rPr lang="hu-HU" sz="1800" dirty="0" smtClean="0"/>
              <a:t>; </a:t>
            </a:r>
            <a:r>
              <a:rPr lang="en-US" sz="1800" dirty="0" smtClean="0"/>
              <a:t>vízgazdálkodás </a:t>
            </a:r>
            <a:r>
              <a:rPr lang="en-US" sz="1800" dirty="0"/>
              <a:t>hatékonyabbá tétele, vízmegtartás</a:t>
            </a:r>
            <a:endParaRPr lang="hu-HU" sz="1800" dirty="0"/>
          </a:p>
          <a:p>
            <a:pPr algn="just"/>
            <a:r>
              <a:rPr lang="en-US" sz="1800" dirty="0" smtClean="0"/>
              <a:t>digitális </a:t>
            </a:r>
            <a:r>
              <a:rPr lang="en-US" sz="1800" dirty="0"/>
              <a:t>nyilvántartások létrehozása </a:t>
            </a:r>
            <a:r>
              <a:rPr lang="en-US" sz="1800" dirty="0" smtClean="0"/>
              <a:t>(</a:t>
            </a:r>
            <a:r>
              <a:rPr lang="en-US" sz="1800" i="1" dirty="0"/>
              <a:t>pl. </a:t>
            </a:r>
            <a:r>
              <a:rPr lang="en-US" sz="1800" i="1" dirty="0" smtClean="0"/>
              <a:t>vidéki </a:t>
            </a:r>
            <a:r>
              <a:rPr lang="en-US" sz="1800" i="1" dirty="0"/>
              <a:t>közösségeket szolgáló </a:t>
            </a:r>
            <a:r>
              <a:rPr lang="en-US" sz="1800" i="1" dirty="0" err="1"/>
              <a:t>applikációk</a:t>
            </a:r>
            <a:r>
              <a:rPr lang="en-US" sz="1800" i="1" dirty="0"/>
              <a:t> </a:t>
            </a:r>
            <a:r>
              <a:rPr lang="en-US" sz="1800" i="1" dirty="0" err="1" smtClean="0"/>
              <a:t>fejlesztéséhez</a:t>
            </a:r>
            <a:r>
              <a:rPr lang="hu-HU" sz="1800" i="1" dirty="0"/>
              <a:t>)</a:t>
            </a:r>
            <a:endParaRPr lang="hu-HU" sz="1800" dirty="0"/>
          </a:p>
          <a:p>
            <a:pPr algn="just"/>
            <a:r>
              <a:rPr lang="en-US" sz="1800" dirty="0" smtClean="0"/>
              <a:t>településfejlesztést </a:t>
            </a:r>
            <a:r>
              <a:rPr lang="en-US" sz="1800" dirty="0"/>
              <a:t>támogató rendszerek beszerzése a megfelelő adatbázisok feldolgozásán alapulva</a:t>
            </a:r>
            <a:endParaRPr lang="hu-HU" sz="1800" dirty="0"/>
          </a:p>
          <a:p>
            <a:pPr marL="0" indent="0" algn="just">
              <a:buNone/>
            </a:pPr>
            <a:r>
              <a:rPr lang="hu-HU" sz="1800" b="1" u="sng" dirty="0" smtClean="0"/>
              <a:t>Főbb </a:t>
            </a:r>
            <a:r>
              <a:rPr lang="hu-HU" sz="1800" b="1" u="sng" dirty="0"/>
              <a:t>követelmények</a:t>
            </a:r>
          </a:p>
          <a:p>
            <a:pPr lvl="0" algn="just"/>
            <a:r>
              <a:rPr lang="en-US" sz="1800" dirty="0"/>
              <a:t>egy együttműködés keretében </a:t>
            </a:r>
            <a:r>
              <a:rPr lang="en-US" sz="1800" u="sng" dirty="0"/>
              <a:t>településenként 1-1 okos falu stratégiát </a:t>
            </a:r>
            <a:r>
              <a:rPr lang="en-US" sz="1800" dirty="0"/>
              <a:t>kell készíteni a település adottságainak </a:t>
            </a:r>
            <a:r>
              <a:rPr lang="en-US" sz="1800" dirty="0" smtClean="0"/>
              <a:t>megfelelően</a:t>
            </a:r>
            <a:r>
              <a:rPr lang="hu-HU" sz="1800" dirty="0" smtClean="0"/>
              <a:t>,</a:t>
            </a:r>
            <a:r>
              <a:rPr lang="en-US" sz="1800" dirty="0"/>
              <a:t> </a:t>
            </a:r>
            <a:endParaRPr lang="hu-HU" sz="1800" dirty="0" smtClean="0"/>
          </a:p>
          <a:p>
            <a:pPr lvl="0" algn="just"/>
            <a:r>
              <a:rPr lang="en-US" sz="1800" dirty="0" smtClean="0"/>
              <a:t>legalább </a:t>
            </a:r>
            <a:r>
              <a:rPr lang="en-US" sz="1800" dirty="0"/>
              <a:t>2 partner együttműködése keretében </a:t>
            </a:r>
            <a:r>
              <a:rPr lang="en-US" sz="1800" dirty="0" smtClean="0"/>
              <a:t>valósul</a:t>
            </a:r>
            <a:r>
              <a:rPr lang="hu-HU" sz="1800" dirty="0" smtClean="0"/>
              <a:t> meg a</a:t>
            </a:r>
            <a:r>
              <a:rPr lang="en-US" sz="1800" dirty="0" smtClean="0"/>
              <a:t> projekt</a:t>
            </a:r>
            <a:r>
              <a:rPr lang="hu-HU" sz="1800" dirty="0" smtClean="0"/>
              <a:t>, amelyből legalább </a:t>
            </a:r>
            <a:r>
              <a:rPr lang="en-US" sz="1800" dirty="0"/>
              <a:t>1 partner települési </a:t>
            </a:r>
            <a:r>
              <a:rPr lang="en-US" sz="1800" dirty="0" smtClean="0"/>
              <a:t>önkormányzat</a:t>
            </a:r>
            <a:r>
              <a:rPr lang="hu-HU" sz="1800" dirty="0" smtClean="0"/>
              <a:t>,</a:t>
            </a:r>
            <a:endParaRPr lang="hu-HU" sz="1800" dirty="0"/>
          </a:p>
          <a:p>
            <a:pPr lvl="0" algn="just"/>
            <a:r>
              <a:rPr lang="en-US" sz="1800" dirty="0" smtClean="0"/>
              <a:t>a </a:t>
            </a:r>
            <a:r>
              <a:rPr lang="en-US" sz="1800" dirty="0"/>
              <a:t>stratégiát megvalósítók számára kötelező </a:t>
            </a:r>
            <a:r>
              <a:rPr lang="en-US" sz="1800" dirty="0" smtClean="0"/>
              <a:t>képzésen</a:t>
            </a:r>
            <a:r>
              <a:rPr lang="hu-HU" sz="1800" dirty="0" smtClean="0"/>
              <a:t> való </a:t>
            </a:r>
            <a:r>
              <a:rPr lang="en-US" sz="1800" dirty="0" smtClean="0"/>
              <a:t>részvétel, </a:t>
            </a:r>
            <a:r>
              <a:rPr lang="en-US" sz="1800" dirty="0" err="1" smtClean="0"/>
              <a:t>melynek</a:t>
            </a:r>
            <a:r>
              <a:rPr lang="en-US" sz="1800" dirty="0" smtClean="0"/>
              <a:t> </a:t>
            </a:r>
            <a:r>
              <a:rPr lang="hu-HU" sz="1800" dirty="0" smtClean="0"/>
              <a:t>szerves része </a:t>
            </a:r>
            <a:r>
              <a:rPr lang="en-US" sz="1800" dirty="0" smtClean="0"/>
              <a:t>a </a:t>
            </a:r>
            <a:r>
              <a:rPr lang="en-US" sz="1800" dirty="0"/>
              <a:t>digitális </a:t>
            </a:r>
            <a:r>
              <a:rPr lang="en-US" sz="1800" dirty="0" err="1" smtClean="0"/>
              <a:t>kompetencia-fejlesztés</a:t>
            </a: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22</a:t>
            </a:fld>
            <a:endParaRPr lang="hu-HU" dirty="0"/>
          </a:p>
        </p:txBody>
      </p:sp>
      <p:pic>
        <p:nvPicPr>
          <p:cNvPr id="5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10104119" y="118870"/>
            <a:ext cx="675625" cy="6485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Fazetta 5"/>
          <p:cNvSpPr/>
          <p:nvPr/>
        </p:nvSpPr>
        <p:spPr>
          <a:xfrm>
            <a:off x="9825840" y="3730865"/>
            <a:ext cx="2236902" cy="1280160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Indikatív keretösszeg</a:t>
            </a:r>
            <a:r>
              <a:rPr lang="hu-HU" b="1" dirty="0">
                <a:solidFill>
                  <a:schemeClr val="bg1"/>
                </a:solidFill>
              </a:rPr>
              <a:t>: 36 millió euró</a:t>
            </a:r>
          </a:p>
        </p:txBody>
      </p:sp>
    </p:spTree>
    <p:extLst>
      <p:ext uri="{BB962C8B-B14F-4D97-AF65-F5344CB8AC3E}">
        <p14:creationId xmlns:p14="http://schemas.microsoft.com/office/powerpoint/2010/main" val="14078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-2316120" y="362471"/>
            <a:ext cx="102980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dirty="0"/>
              <a:t>KAP Hálózat felépítése</a:t>
            </a:r>
            <a:endParaRPr dirty="0"/>
          </a:p>
        </p:txBody>
      </p:sp>
      <p:grpSp>
        <p:nvGrpSpPr>
          <p:cNvPr id="255" name="Google Shape;255;p19"/>
          <p:cNvGrpSpPr/>
          <p:nvPr/>
        </p:nvGrpSpPr>
        <p:grpSpPr>
          <a:xfrm>
            <a:off x="4577700" y="3246888"/>
            <a:ext cx="5744860" cy="1099045"/>
            <a:chOff x="3433275" y="2432191"/>
            <a:chExt cx="4308645" cy="824284"/>
          </a:xfrm>
        </p:grpSpPr>
        <p:sp>
          <p:nvSpPr>
            <p:cNvPr id="256" name="Google Shape;256;p19"/>
            <p:cNvSpPr/>
            <p:nvPr/>
          </p:nvSpPr>
          <p:spPr>
            <a:xfrm rot="16200000">
              <a:off x="4600145" y="1265321"/>
              <a:ext cx="824284" cy="3158024"/>
            </a:xfrm>
            <a:prstGeom prst="round2SameRect">
              <a:avLst>
                <a:gd name="adj1" fmla="val 50000"/>
                <a:gd name="adj2" fmla="val 2698"/>
              </a:avLst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3939378" y="2621027"/>
              <a:ext cx="3802542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lvl="0"/>
              <a:r>
                <a:rPr lang="hu-HU" sz="1600" b="1" dirty="0"/>
                <a:t>Vidék- és Térségfejlesztést Támogató Egység (MNVH)</a:t>
              </a:r>
              <a:endParaRPr lang="en-US" sz="1600" b="1" dirty="0"/>
            </a:p>
          </p:txBody>
        </p:sp>
      </p:grpSp>
      <p:grpSp>
        <p:nvGrpSpPr>
          <p:cNvPr id="259" name="Google Shape;259;p19"/>
          <p:cNvGrpSpPr/>
          <p:nvPr/>
        </p:nvGrpSpPr>
        <p:grpSpPr>
          <a:xfrm>
            <a:off x="4525275" y="4810407"/>
            <a:ext cx="5799840" cy="1129600"/>
            <a:chOff x="3431359" y="3533699"/>
            <a:chExt cx="4349880" cy="847200"/>
          </a:xfrm>
        </p:grpSpPr>
        <p:sp>
          <p:nvSpPr>
            <p:cNvPr id="260" name="Google Shape;260;p19"/>
            <p:cNvSpPr/>
            <p:nvPr/>
          </p:nvSpPr>
          <p:spPr>
            <a:xfrm rot="16200000">
              <a:off x="4633101" y="2331957"/>
              <a:ext cx="847200" cy="3250683"/>
            </a:xfrm>
            <a:prstGeom prst="round2SameRect">
              <a:avLst>
                <a:gd name="adj1" fmla="val 50000"/>
                <a:gd name="adj2" fmla="val 5397"/>
              </a:avLst>
            </a:pr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3970611" y="3764398"/>
              <a:ext cx="3810628" cy="3858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lvl="0"/>
              <a:r>
                <a:rPr lang="hu-HU" b="1" dirty="0"/>
                <a:t>Innovációs &amp; </a:t>
              </a:r>
              <a:r>
                <a:rPr lang="hu-HU" b="1" dirty="0" err="1" smtClean="0"/>
                <a:t>Digitalizációs</a:t>
              </a:r>
              <a:r>
                <a:rPr lang="hu-HU" b="1" dirty="0" smtClean="0"/>
                <a:t> Támogató Egység</a:t>
              </a:r>
              <a:endParaRPr lang="en-US" b="1" dirty="0"/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4577700" y="1777638"/>
            <a:ext cx="5700452" cy="1129600"/>
            <a:chOff x="3393958" y="1309374"/>
            <a:chExt cx="4275339" cy="847200"/>
          </a:xfrm>
          <a:solidFill>
            <a:schemeClr val="accent6">
              <a:lumMod val="75000"/>
            </a:schemeClr>
          </a:solidFill>
        </p:grpSpPr>
        <p:sp>
          <p:nvSpPr>
            <p:cNvPr id="264" name="Google Shape;264;p19"/>
            <p:cNvSpPr/>
            <p:nvPr/>
          </p:nvSpPr>
          <p:spPr>
            <a:xfrm rot="16200000">
              <a:off x="4569029" y="134303"/>
              <a:ext cx="847200" cy="3197342"/>
            </a:xfrm>
            <a:prstGeom prst="round2Same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4003915" y="1522432"/>
              <a:ext cx="3665382" cy="3858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/>
            <a:p>
              <a:pPr lvl="0"/>
              <a:r>
                <a:rPr lang="hu-HU" sz="2000" b="1" dirty="0"/>
                <a:t>Zöld Támogató Egység</a:t>
              </a:r>
              <a:endParaRPr lang="en-US" sz="2000" b="1" dirty="0"/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1807359" y="2410955"/>
            <a:ext cx="2612727" cy="2992913"/>
            <a:chOff x="1602150" y="1714219"/>
            <a:chExt cx="1959545" cy="2244685"/>
          </a:xfrm>
        </p:grpSpPr>
        <p:grpSp>
          <p:nvGrpSpPr>
            <p:cNvPr id="284" name="Google Shape;284;p19"/>
            <p:cNvGrpSpPr/>
            <p:nvPr/>
          </p:nvGrpSpPr>
          <p:grpSpPr>
            <a:xfrm>
              <a:off x="2678534" y="1714219"/>
              <a:ext cx="882450" cy="1136250"/>
              <a:chOff x="2678534" y="1714219"/>
              <a:chExt cx="882450" cy="1136250"/>
            </a:xfrm>
          </p:grpSpPr>
          <p:sp>
            <p:nvSpPr>
              <p:cNvPr id="285" name="Google Shape;285;p19"/>
              <p:cNvSpPr/>
              <p:nvPr/>
            </p:nvSpPr>
            <p:spPr>
              <a:xfrm flipH="1">
                <a:off x="2678534" y="1714219"/>
                <a:ext cx="773700" cy="7737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cxnSp>
            <p:nvCxnSpPr>
              <p:cNvPr id="286" name="Google Shape;286;p19"/>
              <p:cNvCxnSpPr>
                <a:stCxn id="285" idx="0"/>
              </p:cNvCxnSpPr>
              <p:nvPr/>
            </p:nvCxnSpPr>
            <p:spPr>
              <a:xfrm>
                <a:off x="3065384" y="1714219"/>
                <a:ext cx="495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87" name="Google Shape;287;p19"/>
              <p:cNvCxnSpPr/>
              <p:nvPr/>
            </p:nvCxnSpPr>
            <p:spPr>
              <a:xfrm>
                <a:off x="2678534" y="2101069"/>
                <a:ext cx="0" cy="74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8" name="Google Shape;288;p19"/>
            <p:cNvGrpSpPr/>
            <p:nvPr/>
          </p:nvGrpSpPr>
          <p:grpSpPr>
            <a:xfrm>
              <a:off x="2679271" y="2822424"/>
              <a:ext cx="882424" cy="1136480"/>
              <a:chOff x="7259736" y="3258782"/>
              <a:chExt cx="565801" cy="728700"/>
            </a:xfrm>
          </p:grpSpPr>
          <p:sp>
            <p:nvSpPr>
              <p:cNvPr id="289" name="Google Shape;289;p19"/>
              <p:cNvSpPr/>
              <p:nvPr/>
            </p:nvSpPr>
            <p:spPr>
              <a:xfrm rot="10800000">
                <a:off x="7259736" y="3491282"/>
                <a:ext cx="496200" cy="496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cxnSp>
            <p:nvCxnSpPr>
              <p:cNvPr id="290" name="Google Shape;290;p19"/>
              <p:cNvCxnSpPr>
                <a:stCxn id="289" idx="0"/>
              </p:cNvCxnSpPr>
              <p:nvPr/>
            </p:nvCxnSpPr>
            <p:spPr>
              <a:xfrm>
                <a:off x="7507837" y="3987482"/>
                <a:ext cx="317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291" name="Google Shape;291;p19"/>
              <p:cNvCxnSpPr>
                <a:stCxn id="289" idx="2"/>
              </p:cNvCxnSpPr>
              <p:nvPr/>
            </p:nvCxnSpPr>
            <p:spPr>
              <a:xfrm rot="10800000">
                <a:off x="7259736" y="3258782"/>
                <a:ext cx="0" cy="480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92" name="Google Shape;292;p19"/>
            <p:cNvCxnSpPr/>
            <p:nvPr/>
          </p:nvCxnSpPr>
          <p:spPr>
            <a:xfrm flipV="1">
              <a:off x="1602150" y="2832695"/>
              <a:ext cx="1931034" cy="9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55" name="Google Shape;12359;p88">
            <a:extLst>
              <a:ext uri="{FF2B5EF4-FFF2-40B4-BE49-F238E27FC236}">
                <a16:creationId xmlns:a16="http://schemas.microsoft.com/office/drawing/2014/main" xmlns="" id="{ED79CB58-C165-410B-B16F-7320C3DD6A5F}"/>
              </a:ext>
            </a:extLst>
          </p:cNvPr>
          <p:cNvSpPr/>
          <p:nvPr/>
        </p:nvSpPr>
        <p:spPr>
          <a:xfrm>
            <a:off x="4802612" y="2042541"/>
            <a:ext cx="439111" cy="466752"/>
          </a:xfrm>
          <a:custGeom>
            <a:avLst/>
            <a:gdLst/>
            <a:ahLst/>
            <a:cxnLst/>
            <a:rect l="l" t="t" r="r" b="b"/>
            <a:pathLst>
              <a:path w="12130" h="12099" extrusionOk="0">
                <a:moveTo>
                  <a:pt x="6018" y="1072"/>
                </a:moveTo>
                <a:cubicBezTo>
                  <a:pt x="6396" y="1923"/>
                  <a:pt x="7089" y="3624"/>
                  <a:pt x="7089" y="5577"/>
                </a:cubicBezTo>
                <a:cubicBezTo>
                  <a:pt x="6869" y="6018"/>
                  <a:pt x="6680" y="6459"/>
                  <a:pt x="6522" y="6932"/>
                </a:cubicBezTo>
                <a:cubicBezTo>
                  <a:pt x="6333" y="7467"/>
                  <a:pt x="6176" y="8035"/>
                  <a:pt x="6018" y="8633"/>
                </a:cubicBezTo>
                <a:cubicBezTo>
                  <a:pt x="5892" y="8035"/>
                  <a:pt x="5703" y="7467"/>
                  <a:pt x="5514" y="6932"/>
                </a:cubicBezTo>
                <a:cubicBezTo>
                  <a:pt x="5356" y="6459"/>
                  <a:pt x="5136" y="6018"/>
                  <a:pt x="4947" y="5577"/>
                </a:cubicBezTo>
                <a:cubicBezTo>
                  <a:pt x="4978" y="3655"/>
                  <a:pt x="5608" y="1923"/>
                  <a:pt x="6018" y="1072"/>
                </a:cubicBezTo>
                <a:close/>
                <a:moveTo>
                  <a:pt x="2552" y="3183"/>
                </a:moveTo>
                <a:cubicBezTo>
                  <a:pt x="4285" y="5199"/>
                  <a:pt x="5356" y="7720"/>
                  <a:pt x="5608" y="10366"/>
                </a:cubicBezTo>
                <a:cubicBezTo>
                  <a:pt x="4947" y="9452"/>
                  <a:pt x="4411" y="9043"/>
                  <a:pt x="3529" y="8381"/>
                </a:cubicBezTo>
                <a:cubicBezTo>
                  <a:pt x="3529" y="7152"/>
                  <a:pt x="3340" y="5955"/>
                  <a:pt x="3025" y="4790"/>
                </a:cubicBezTo>
                <a:lnTo>
                  <a:pt x="2552" y="3183"/>
                </a:lnTo>
                <a:close/>
                <a:moveTo>
                  <a:pt x="9515" y="3183"/>
                </a:moveTo>
                <a:lnTo>
                  <a:pt x="9043" y="4790"/>
                </a:lnTo>
                <a:cubicBezTo>
                  <a:pt x="8727" y="5987"/>
                  <a:pt x="8538" y="7152"/>
                  <a:pt x="8538" y="8381"/>
                </a:cubicBezTo>
                <a:cubicBezTo>
                  <a:pt x="7719" y="9043"/>
                  <a:pt x="7152" y="9452"/>
                  <a:pt x="6459" y="10366"/>
                </a:cubicBezTo>
                <a:cubicBezTo>
                  <a:pt x="6711" y="7720"/>
                  <a:pt x="7782" y="5199"/>
                  <a:pt x="9515" y="3183"/>
                </a:cubicBezTo>
                <a:close/>
                <a:moveTo>
                  <a:pt x="662" y="5703"/>
                </a:moveTo>
                <a:cubicBezTo>
                  <a:pt x="1166" y="6995"/>
                  <a:pt x="2017" y="8066"/>
                  <a:pt x="3025" y="8885"/>
                </a:cubicBezTo>
                <a:cubicBezTo>
                  <a:pt x="3970" y="9641"/>
                  <a:pt x="4663" y="10145"/>
                  <a:pt x="5419" y="11374"/>
                </a:cubicBezTo>
                <a:cubicBezTo>
                  <a:pt x="2584" y="11374"/>
                  <a:pt x="662" y="9169"/>
                  <a:pt x="662" y="6680"/>
                </a:cubicBezTo>
                <a:lnTo>
                  <a:pt x="662" y="5703"/>
                </a:lnTo>
                <a:close/>
                <a:moveTo>
                  <a:pt x="11405" y="5703"/>
                </a:moveTo>
                <a:lnTo>
                  <a:pt x="11405" y="6680"/>
                </a:lnTo>
                <a:cubicBezTo>
                  <a:pt x="11405" y="9169"/>
                  <a:pt x="9484" y="11374"/>
                  <a:pt x="6648" y="11374"/>
                </a:cubicBezTo>
                <a:cubicBezTo>
                  <a:pt x="7436" y="10051"/>
                  <a:pt x="8192" y="9578"/>
                  <a:pt x="9137" y="8822"/>
                </a:cubicBezTo>
                <a:cubicBezTo>
                  <a:pt x="10145" y="8003"/>
                  <a:pt x="10901" y="6963"/>
                  <a:pt x="11405" y="5703"/>
                </a:cubicBezTo>
                <a:close/>
                <a:moveTo>
                  <a:pt x="6050" y="1"/>
                </a:moveTo>
                <a:cubicBezTo>
                  <a:pt x="5924" y="1"/>
                  <a:pt x="5829" y="64"/>
                  <a:pt x="5734" y="158"/>
                </a:cubicBezTo>
                <a:cubicBezTo>
                  <a:pt x="5734" y="190"/>
                  <a:pt x="5356" y="788"/>
                  <a:pt x="4978" y="1765"/>
                </a:cubicBezTo>
                <a:cubicBezTo>
                  <a:pt x="4758" y="2427"/>
                  <a:pt x="4474" y="3372"/>
                  <a:pt x="4317" y="4443"/>
                </a:cubicBezTo>
                <a:cubicBezTo>
                  <a:pt x="3939" y="3813"/>
                  <a:pt x="3529" y="3277"/>
                  <a:pt x="3057" y="2710"/>
                </a:cubicBezTo>
                <a:lnTo>
                  <a:pt x="2048" y="1482"/>
                </a:lnTo>
                <a:cubicBezTo>
                  <a:pt x="1966" y="1420"/>
                  <a:pt x="1871" y="1372"/>
                  <a:pt x="1771" y="1372"/>
                </a:cubicBezTo>
                <a:cubicBezTo>
                  <a:pt x="1717" y="1372"/>
                  <a:pt x="1662" y="1386"/>
                  <a:pt x="1607" y="1419"/>
                </a:cubicBezTo>
                <a:cubicBezTo>
                  <a:pt x="1450" y="1482"/>
                  <a:pt x="1355" y="1639"/>
                  <a:pt x="1450" y="1797"/>
                </a:cubicBezTo>
                <a:lnTo>
                  <a:pt x="2363" y="5010"/>
                </a:lnTo>
                <a:cubicBezTo>
                  <a:pt x="2584" y="5892"/>
                  <a:pt x="2773" y="6806"/>
                  <a:pt x="2836" y="7720"/>
                </a:cubicBezTo>
                <a:cubicBezTo>
                  <a:pt x="2206" y="7089"/>
                  <a:pt x="1733" y="6302"/>
                  <a:pt x="1355" y="5514"/>
                </a:cubicBezTo>
                <a:lnTo>
                  <a:pt x="662" y="3750"/>
                </a:lnTo>
                <a:cubicBezTo>
                  <a:pt x="568" y="3592"/>
                  <a:pt x="410" y="3498"/>
                  <a:pt x="253" y="3498"/>
                </a:cubicBezTo>
                <a:cubicBezTo>
                  <a:pt x="95" y="3529"/>
                  <a:pt x="1" y="3687"/>
                  <a:pt x="1" y="3844"/>
                </a:cubicBezTo>
                <a:lnTo>
                  <a:pt x="1" y="6680"/>
                </a:lnTo>
                <a:cubicBezTo>
                  <a:pt x="1" y="8098"/>
                  <a:pt x="536" y="9484"/>
                  <a:pt x="1576" y="10523"/>
                </a:cubicBezTo>
                <a:cubicBezTo>
                  <a:pt x="2584" y="11532"/>
                  <a:pt x="3939" y="12099"/>
                  <a:pt x="5356" y="12099"/>
                </a:cubicBezTo>
                <a:lnTo>
                  <a:pt x="6774" y="12099"/>
                </a:lnTo>
                <a:cubicBezTo>
                  <a:pt x="8192" y="12099"/>
                  <a:pt x="9547" y="11532"/>
                  <a:pt x="10555" y="10523"/>
                </a:cubicBezTo>
                <a:cubicBezTo>
                  <a:pt x="11563" y="9484"/>
                  <a:pt x="12130" y="8161"/>
                  <a:pt x="12130" y="6680"/>
                </a:cubicBezTo>
                <a:lnTo>
                  <a:pt x="12130" y="3844"/>
                </a:lnTo>
                <a:cubicBezTo>
                  <a:pt x="12130" y="3687"/>
                  <a:pt x="12004" y="3529"/>
                  <a:pt x="11846" y="3498"/>
                </a:cubicBezTo>
                <a:cubicBezTo>
                  <a:pt x="11821" y="3493"/>
                  <a:pt x="11794" y="3490"/>
                  <a:pt x="11768" y="3490"/>
                </a:cubicBezTo>
                <a:cubicBezTo>
                  <a:pt x="11631" y="3490"/>
                  <a:pt x="11490" y="3560"/>
                  <a:pt x="11437" y="3718"/>
                </a:cubicBezTo>
                <a:lnTo>
                  <a:pt x="10744" y="5514"/>
                </a:lnTo>
                <a:cubicBezTo>
                  <a:pt x="10429" y="6333"/>
                  <a:pt x="9925" y="7089"/>
                  <a:pt x="9295" y="7720"/>
                </a:cubicBezTo>
                <a:cubicBezTo>
                  <a:pt x="9358" y="6806"/>
                  <a:pt x="9515" y="5861"/>
                  <a:pt x="9767" y="4979"/>
                </a:cubicBezTo>
                <a:lnTo>
                  <a:pt x="10649" y="1797"/>
                </a:lnTo>
                <a:cubicBezTo>
                  <a:pt x="10712" y="1639"/>
                  <a:pt x="10618" y="1482"/>
                  <a:pt x="10492" y="1419"/>
                </a:cubicBezTo>
                <a:cubicBezTo>
                  <a:pt x="10454" y="1381"/>
                  <a:pt x="10398" y="1364"/>
                  <a:pt x="10337" y="1364"/>
                </a:cubicBezTo>
                <a:cubicBezTo>
                  <a:pt x="10243" y="1364"/>
                  <a:pt x="10139" y="1405"/>
                  <a:pt x="10082" y="1482"/>
                </a:cubicBezTo>
                <a:lnTo>
                  <a:pt x="9043" y="2710"/>
                </a:lnTo>
                <a:cubicBezTo>
                  <a:pt x="8570" y="3277"/>
                  <a:pt x="8129" y="3844"/>
                  <a:pt x="7782" y="4443"/>
                </a:cubicBezTo>
                <a:cubicBezTo>
                  <a:pt x="7656" y="3372"/>
                  <a:pt x="7404" y="2427"/>
                  <a:pt x="7121" y="1765"/>
                </a:cubicBezTo>
                <a:cubicBezTo>
                  <a:pt x="6774" y="788"/>
                  <a:pt x="6396" y="158"/>
                  <a:pt x="6365" y="158"/>
                </a:cubicBezTo>
                <a:cubicBezTo>
                  <a:pt x="6302" y="32"/>
                  <a:pt x="6176" y="1"/>
                  <a:pt x="605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282;p42"/>
          <p:cNvSpPr/>
          <p:nvPr/>
        </p:nvSpPr>
        <p:spPr>
          <a:xfrm>
            <a:off x="2742641" y="3360771"/>
            <a:ext cx="1063392" cy="1225149"/>
          </a:xfrm>
          <a:custGeom>
            <a:avLst/>
            <a:gdLst/>
            <a:ahLst/>
            <a:cxnLst/>
            <a:rect l="l" t="t" r="r" b="b"/>
            <a:pathLst>
              <a:path w="54814" h="63152" extrusionOk="0">
                <a:moveTo>
                  <a:pt x="27510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7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1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AKIS </a:t>
            </a:r>
            <a:r>
              <a:rPr lang="hu-HU" sz="1400" dirty="0" err="1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koord</a:t>
            </a:r>
            <a:r>
              <a:rPr lang="hu-HU" sz="14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  <a:endParaRPr sz="1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" name="Google Shape;1285;p42"/>
          <p:cNvSpPr/>
          <p:nvPr/>
        </p:nvSpPr>
        <p:spPr>
          <a:xfrm>
            <a:off x="2844015" y="3489896"/>
            <a:ext cx="826184" cy="951859"/>
          </a:xfrm>
          <a:custGeom>
            <a:avLst/>
            <a:gdLst/>
            <a:ahLst/>
            <a:cxnLst/>
            <a:rect l="l" t="t" r="r" b="b"/>
            <a:pathLst>
              <a:path w="54814" h="63152" extrusionOk="0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" name="Google Shape;1277;p42"/>
          <p:cNvSpPr/>
          <p:nvPr/>
        </p:nvSpPr>
        <p:spPr>
          <a:xfrm>
            <a:off x="124404" y="2958587"/>
            <a:ext cx="1806921" cy="1997222"/>
          </a:xfrm>
          <a:custGeom>
            <a:avLst/>
            <a:gdLst/>
            <a:ahLst/>
            <a:cxnLst/>
            <a:rect l="l" t="t" r="r" b="b"/>
            <a:pathLst>
              <a:path w="54814" h="63152" extrusionOk="0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30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KAP Hálózat</a:t>
            </a:r>
            <a:endParaRPr sz="18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" name="Google Shape;1285;p42"/>
          <p:cNvSpPr/>
          <p:nvPr/>
        </p:nvSpPr>
        <p:spPr>
          <a:xfrm>
            <a:off x="305766" y="3204057"/>
            <a:ext cx="1427419" cy="1530503"/>
          </a:xfrm>
          <a:custGeom>
            <a:avLst/>
            <a:gdLst/>
            <a:ahLst/>
            <a:cxnLst/>
            <a:rect l="l" t="t" r="r" b="b"/>
            <a:pathLst>
              <a:path w="54814" h="63152" extrusionOk="0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3" name="Google Shape;1297;p42"/>
          <p:cNvSpPr/>
          <p:nvPr/>
        </p:nvSpPr>
        <p:spPr>
          <a:xfrm>
            <a:off x="4347086" y="2342766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297;p42"/>
          <p:cNvSpPr/>
          <p:nvPr/>
        </p:nvSpPr>
        <p:spPr>
          <a:xfrm>
            <a:off x="4297269" y="3826687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297;p42"/>
          <p:cNvSpPr/>
          <p:nvPr/>
        </p:nvSpPr>
        <p:spPr>
          <a:xfrm>
            <a:off x="4331745" y="5335679"/>
            <a:ext cx="144104" cy="136377"/>
          </a:xfrm>
          <a:custGeom>
            <a:avLst/>
            <a:gdLst/>
            <a:ahLst/>
            <a:cxnLst/>
            <a:rect l="l" t="t" r="r" b="b"/>
            <a:pathLst>
              <a:path w="5763" h="5454" extrusionOk="0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4687323" y="3498669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" name="Google Shape;429;p2"/>
          <p:cNvPicPr preferRelativeResize="0"/>
          <p:nvPr/>
        </p:nvPicPr>
        <p:blipFill rotWithShape="1">
          <a:blip r:embed="rId4">
            <a:alphaModFix/>
          </a:blip>
          <a:srcRect l="2470" t="2618" r="2877" b="2854"/>
          <a:stretch/>
        </p:blipFill>
        <p:spPr>
          <a:xfrm>
            <a:off x="4744967" y="2019915"/>
            <a:ext cx="554400" cy="55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" name="Google Shape;427;p2"/>
          <p:cNvPicPr preferRelativeResize="0"/>
          <p:nvPr/>
        </p:nvPicPr>
        <p:blipFill rotWithShape="1">
          <a:blip r:embed="rId5">
            <a:alphaModFix/>
          </a:blip>
          <a:srcRect l="3199" t="4590" r="3507" b="2849"/>
          <a:stretch/>
        </p:blipFill>
        <p:spPr>
          <a:xfrm>
            <a:off x="4670009" y="5079685"/>
            <a:ext cx="554400" cy="55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" name="Google Shape;1282;p42"/>
          <p:cNvSpPr/>
          <p:nvPr/>
        </p:nvSpPr>
        <p:spPr>
          <a:xfrm>
            <a:off x="2030972" y="4862459"/>
            <a:ext cx="694277" cy="839229"/>
          </a:xfrm>
          <a:custGeom>
            <a:avLst/>
            <a:gdLst/>
            <a:ahLst/>
            <a:cxnLst/>
            <a:rect l="l" t="t" r="r" b="b"/>
            <a:pathLst>
              <a:path w="54814" h="63152" extrusionOk="0">
                <a:moveTo>
                  <a:pt x="27510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7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10" y="1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400" dirty="0" smtClean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SZAK</a:t>
            </a:r>
            <a:endParaRPr sz="1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" name="Google Shape;1285;p42"/>
          <p:cNvSpPr/>
          <p:nvPr/>
        </p:nvSpPr>
        <p:spPr>
          <a:xfrm>
            <a:off x="2109863" y="4955809"/>
            <a:ext cx="536493" cy="620689"/>
          </a:xfrm>
          <a:custGeom>
            <a:avLst/>
            <a:gdLst/>
            <a:ahLst/>
            <a:cxnLst/>
            <a:rect l="l" t="t" r="r" b="b"/>
            <a:pathLst>
              <a:path w="54814" h="63152" extrusionOk="0">
                <a:moveTo>
                  <a:pt x="27527" y="1"/>
                </a:moveTo>
                <a:lnTo>
                  <a:pt x="120" y="15686"/>
                </a:lnTo>
                <a:lnTo>
                  <a:pt x="1" y="47261"/>
                </a:lnTo>
                <a:lnTo>
                  <a:pt x="27288" y="63151"/>
                </a:lnTo>
                <a:lnTo>
                  <a:pt x="54694" y="47466"/>
                </a:lnTo>
                <a:lnTo>
                  <a:pt x="54813" y="15874"/>
                </a:lnTo>
                <a:lnTo>
                  <a:pt x="27527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37" name="Google Shape;292;p19"/>
          <p:cNvCxnSpPr/>
          <p:nvPr/>
        </p:nvCxnSpPr>
        <p:spPr>
          <a:xfrm>
            <a:off x="2354004" y="3902256"/>
            <a:ext cx="7457" cy="89092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1773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xmlns="" id="{18FEA81D-19A9-47D0-AD3E-55481F3CE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r="6057" b="2"/>
          <a:stretch/>
        </p:blipFill>
        <p:spPr>
          <a:xfrm>
            <a:off x="0" y="1282"/>
            <a:ext cx="12192000" cy="68558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EDC98B-B2CC-4189-9D38-FF226FE810BD}"/>
              </a:ext>
            </a:extLst>
          </p:cNvPr>
          <p:cNvGrpSpPr/>
          <p:nvPr/>
        </p:nvGrpSpPr>
        <p:grpSpPr>
          <a:xfrm>
            <a:off x="2042006" y="3429000"/>
            <a:ext cx="8107989" cy="801580"/>
            <a:chOff x="690675" y="2498440"/>
            <a:chExt cx="10810651" cy="10687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6EE124F-ED82-4BD5-A1BC-5D9CB019A73E}"/>
                </a:ext>
              </a:extLst>
            </p:cNvPr>
            <p:cNvSpPr txBox="1"/>
            <p:nvPr/>
          </p:nvSpPr>
          <p:spPr>
            <a:xfrm>
              <a:off x="690675" y="2498440"/>
              <a:ext cx="10810651" cy="94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4000" b="1" dirty="0">
                  <a:solidFill>
                    <a:schemeClr val="bg1"/>
                  </a:solidFill>
                </a:rPr>
                <a:t>Köszönöm a megtisztelő figyelmüket!</a:t>
              </a:r>
              <a:endParaRPr lang="en-US" sz="4000" b="1" dirty="0">
                <a:solidFill>
                  <a:schemeClr val="bg1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9526EE7-BAB1-41FE-AAE0-2AA44BFD06AA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567213"/>
              <a:ext cx="3200400" cy="0"/>
            </a:xfrm>
            <a:prstGeom prst="line">
              <a:avLst/>
            </a:prstGeom>
            <a:ln w="635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69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>
            <a:normAutofit/>
          </a:bodyPr>
          <a:lstStyle/>
          <a:p>
            <a:r>
              <a:rPr lang="hu-HU" sz="4000" dirty="0"/>
              <a:t>Új KAP (2023-2027) erősödő zöld elvárásokkal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105814"/>
            <a:ext cx="11504429" cy="5576036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6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637345" y="5102352"/>
            <a:ext cx="7747703" cy="4572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8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4</a:t>
            </a:fld>
            <a:endParaRPr lang="hu-HU" dirty="0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516243887"/>
              </p:ext>
            </p:extLst>
          </p:nvPr>
        </p:nvGraphicFramePr>
        <p:xfrm>
          <a:off x="286327" y="963831"/>
          <a:ext cx="11563927" cy="555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églalap 4"/>
          <p:cNvSpPr/>
          <p:nvPr/>
        </p:nvSpPr>
        <p:spPr>
          <a:xfrm>
            <a:off x="286326" y="406400"/>
            <a:ext cx="1010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/>
              <a:t>Új KAP (2023-2027) </a:t>
            </a:r>
            <a:r>
              <a:rPr lang="hu-HU" sz="4000" dirty="0" smtClean="0"/>
              <a:t>alapelvek és mérföldkövek</a:t>
            </a:r>
            <a:endParaRPr lang="hu-H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2871216" y="4197096"/>
            <a:ext cx="91440" cy="2276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/>
          <p:nvPr/>
        </p:nvSpPr>
        <p:spPr>
          <a:xfrm>
            <a:off x="2788920" y="4197096"/>
            <a:ext cx="246888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/>
          <p:nvPr/>
        </p:nvSpPr>
        <p:spPr>
          <a:xfrm>
            <a:off x="2788920" y="4559808"/>
            <a:ext cx="246888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Ellipszis 43"/>
          <p:cNvSpPr/>
          <p:nvPr/>
        </p:nvSpPr>
        <p:spPr>
          <a:xfrm>
            <a:off x="2793492" y="4905292"/>
            <a:ext cx="246888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/>
          <p:nvPr/>
        </p:nvSpPr>
        <p:spPr>
          <a:xfrm>
            <a:off x="2793492" y="5554980"/>
            <a:ext cx="246888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/>
          <p:nvPr/>
        </p:nvSpPr>
        <p:spPr>
          <a:xfrm>
            <a:off x="2793492" y="5222417"/>
            <a:ext cx="246888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/>
          <p:nvPr/>
        </p:nvSpPr>
        <p:spPr>
          <a:xfrm>
            <a:off x="2793492" y="5844540"/>
            <a:ext cx="246888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/>
          <p:nvPr/>
        </p:nvSpPr>
        <p:spPr>
          <a:xfrm>
            <a:off x="2793492" y="6201156"/>
            <a:ext cx="246888" cy="1371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" y="0"/>
            <a:ext cx="1115568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000" dirty="0"/>
              <a:t>Új KAP Stratégiai Terv </a:t>
            </a:r>
            <a:r>
              <a:rPr lang="hu-HU" sz="4000" dirty="0" smtClean="0"/>
              <a:t>beavatkozás típusai </a:t>
            </a:r>
            <a:r>
              <a:rPr lang="hu-HU" sz="4000" dirty="0"/>
              <a:t>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5057286"/>
              </p:ext>
            </p:extLst>
          </p:nvPr>
        </p:nvGraphicFramePr>
        <p:xfrm>
          <a:off x="289932" y="1110252"/>
          <a:ext cx="1145126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</p:spTree>
    <p:extLst>
      <p:ext uri="{BB962C8B-B14F-4D97-AF65-F5344CB8AC3E}">
        <p14:creationId xmlns:p14="http://schemas.microsoft.com/office/powerpoint/2010/main" val="27846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"/>
          <p:cNvSpPr txBox="1">
            <a:spLocks noGrp="1"/>
          </p:cNvSpPr>
          <p:nvPr>
            <p:ph type="title"/>
          </p:nvPr>
        </p:nvSpPr>
        <p:spPr>
          <a:xfrm>
            <a:off x="318052" y="155158"/>
            <a:ext cx="10489616" cy="8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0" bIns="91425" anchor="ctr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hu-HU" sz="4000" dirty="0" smtClean="0">
                <a:sym typeface="Georgia"/>
              </a:rPr>
              <a:t>Generációs megújulás indokoltsága</a:t>
            </a:r>
            <a:endParaRPr sz="4000" dirty="0">
              <a:sym typeface="Georgia"/>
            </a:endParaRPr>
          </a:p>
        </p:txBody>
      </p:sp>
      <p:sp>
        <p:nvSpPr>
          <p:cNvPr id="473" name="Google Shape;473;p4"/>
          <p:cNvSpPr/>
          <p:nvPr/>
        </p:nvSpPr>
        <p:spPr>
          <a:xfrm>
            <a:off x="428401" y="5436000"/>
            <a:ext cx="5316416" cy="89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Egyén gazdaságok 231 ezer, 2 millió 953 ezer ha terület, 645 ezer állategység állatállomány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hu-H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azdasági társaságok 9650, 1 millió 882 ezer ha terület, 1 millió 253 ezer állategység állatállomány</a:t>
            </a:r>
          </a:p>
        </p:txBody>
      </p:sp>
      <p:sp>
        <p:nvSpPr>
          <p:cNvPr id="474" name="Google Shape;474;p4"/>
          <p:cNvSpPr/>
          <p:nvPr/>
        </p:nvSpPr>
        <p:spPr>
          <a:xfrm>
            <a:off x="460800" y="6357600"/>
            <a:ext cx="11079600" cy="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000"/>
              <a:buFont typeface="Arial"/>
              <a:buNone/>
            </a:pPr>
            <a:r>
              <a:rPr lang="hu-HU" sz="1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Forrás: KSH, 2020</a:t>
            </a:r>
            <a:endParaRPr sz="1000" i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"/>
          <p:cNvSpPr/>
          <p:nvPr/>
        </p:nvSpPr>
        <p:spPr>
          <a:xfrm>
            <a:off x="6000600" y="1252800"/>
            <a:ext cx="5727574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0" bIns="91425" anchor="t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Hogyan tervezi a jövőt?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Egyéni gazdaságok</a:t>
            </a:r>
            <a:endParaRPr sz="14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6000600" y="5436000"/>
            <a:ext cx="5936296" cy="890400"/>
          </a:xfrm>
          <a:prstGeom prst="rect">
            <a:avLst/>
          </a:prstGeom>
          <a:solidFill>
            <a:srgbClr val="63A0D6">
              <a:alpha val="47843"/>
            </a:srgbClr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124550">
              <a:lnSpc>
                <a:spcPct val="115000"/>
              </a:lnSpc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legalább 55 éves egyéni gazdálkodók 48%-a nem tudja meddig vezeti még a gazdaságot, 23%-a legfeljebb 5, 12%-a legfeljebb10, 16%-a több mint 10 évig tervezi, hogy irányítja a gazdaságát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4" name="Google Shape;484;p4"/>
          <p:cNvCxnSpPr/>
          <p:nvPr/>
        </p:nvCxnSpPr>
        <p:spPr>
          <a:xfrm flipH="1">
            <a:off x="5854891" y="1657050"/>
            <a:ext cx="1200" cy="460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graphicFrame>
        <p:nvGraphicFramePr>
          <p:cNvPr id="22" name="Diagram 21"/>
          <p:cNvGraphicFramePr>
            <a:graphicFrameLocks/>
          </p:cNvGraphicFramePr>
          <p:nvPr>
            <p:extLst/>
          </p:nvPr>
        </p:nvGraphicFramePr>
        <p:xfrm>
          <a:off x="6000599" y="2013583"/>
          <a:ext cx="5985991" cy="330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9448800" y="635760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 sz="20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/>
          </p:nvPr>
        </p:nvGraphicFramePr>
        <p:xfrm>
          <a:off x="193680" y="1116768"/>
          <a:ext cx="3443372" cy="242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Diagram 18"/>
          <p:cNvGraphicFramePr/>
          <p:nvPr>
            <p:extLst/>
          </p:nvPr>
        </p:nvGraphicFramePr>
        <p:xfrm>
          <a:off x="2105531" y="3353506"/>
          <a:ext cx="3750560" cy="208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2" descr="\\gvvrhomes01\gvvrhomes01\JuhaszAni\Dokumentumok\My Pictures\cap_f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01" y="86580"/>
            <a:ext cx="7810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5">
            <a:extLst>
              <a:ext uri="{FF2B5EF4-FFF2-40B4-BE49-F238E27FC236}">
                <a16:creationId xmlns:a16="http://schemas.microsoft.com/office/drawing/2014/main" xmlns="" id="{CB35001C-C274-4814-B143-FE31C69DAC85}"/>
              </a:ext>
            </a:extLst>
          </p:cNvPr>
          <p:cNvSpPr>
            <a:spLocks/>
          </p:cNvSpPr>
          <p:nvPr/>
        </p:nvSpPr>
        <p:spPr bwMode="auto">
          <a:xfrm rot="279580">
            <a:off x="853759" y="2095789"/>
            <a:ext cx="10050745" cy="4485518"/>
          </a:xfrm>
          <a:custGeom>
            <a:avLst/>
            <a:gdLst>
              <a:gd name="T0" fmla="*/ 0 w 3008"/>
              <a:gd name="T1" fmla="*/ 1429 h 1429"/>
              <a:gd name="T2" fmla="*/ 2664 w 3008"/>
              <a:gd name="T3" fmla="*/ 192 h 1429"/>
              <a:gd name="T4" fmla="*/ 2632 w 3008"/>
              <a:gd name="T5" fmla="*/ 0 h 1429"/>
              <a:gd name="T6" fmla="*/ 3008 w 3008"/>
              <a:gd name="T7" fmla="*/ 304 h 1429"/>
              <a:gd name="T8" fmla="*/ 2724 w 3008"/>
              <a:gd name="T9" fmla="*/ 715 h 1429"/>
              <a:gd name="T10" fmla="*/ 2696 w 3008"/>
              <a:gd name="T11" fmla="*/ 516 h 1429"/>
              <a:gd name="T12" fmla="*/ 0 w 3008"/>
              <a:gd name="T13" fmla="*/ 1429 h 1429"/>
              <a:gd name="connsiteX0" fmla="*/ 0 w 10000"/>
              <a:gd name="connsiteY0" fmla="*/ 10059 h 10059"/>
              <a:gd name="connsiteX1" fmla="*/ 8778 w 10000"/>
              <a:gd name="connsiteY1" fmla="*/ 1294 h 10059"/>
              <a:gd name="connsiteX2" fmla="*/ 8750 w 10000"/>
              <a:gd name="connsiteY2" fmla="*/ 59 h 10059"/>
              <a:gd name="connsiteX3" fmla="*/ 10000 w 10000"/>
              <a:gd name="connsiteY3" fmla="*/ 2186 h 10059"/>
              <a:gd name="connsiteX4" fmla="*/ 9056 w 10000"/>
              <a:gd name="connsiteY4" fmla="*/ 5062 h 10059"/>
              <a:gd name="connsiteX5" fmla="*/ 8963 w 10000"/>
              <a:gd name="connsiteY5" fmla="*/ 3670 h 10059"/>
              <a:gd name="connsiteX6" fmla="*/ 0 w 10000"/>
              <a:gd name="connsiteY6" fmla="*/ 10059 h 10059"/>
              <a:gd name="connsiteX0" fmla="*/ 0 w 10000"/>
              <a:gd name="connsiteY0" fmla="*/ 10000 h 10000"/>
              <a:gd name="connsiteX1" fmla="*/ 8778 w 10000"/>
              <a:gd name="connsiteY1" fmla="*/ 1235 h 10000"/>
              <a:gd name="connsiteX2" fmla="*/ 8750 w 10000"/>
              <a:gd name="connsiteY2" fmla="*/ 0 h 10000"/>
              <a:gd name="connsiteX3" fmla="*/ 10000 w 10000"/>
              <a:gd name="connsiteY3" fmla="*/ 2127 h 10000"/>
              <a:gd name="connsiteX4" fmla="*/ 9056 w 10000"/>
              <a:gd name="connsiteY4" fmla="*/ 5003 h 10000"/>
              <a:gd name="connsiteX5" fmla="*/ 8963 w 10000"/>
              <a:gd name="connsiteY5" fmla="*/ 3611 h 10000"/>
              <a:gd name="connsiteX6" fmla="*/ 0 w 10000"/>
              <a:gd name="connsiteY6" fmla="*/ 10000 h 10000"/>
              <a:gd name="connsiteX0" fmla="*/ 0 w 10003"/>
              <a:gd name="connsiteY0" fmla="*/ 9956 h 9956"/>
              <a:gd name="connsiteX1" fmla="*/ 8778 w 10003"/>
              <a:gd name="connsiteY1" fmla="*/ 1191 h 9956"/>
              <a:gd name="connsiteX2" fmla="*/ 8691 w 10003"/>
              <a:gd name="connsiteY2" fmla="*/ 0 h 9956"/>
              <a:gd name="connsiteX3" fmla="*/ 10000 w 10003"/>
              <a:gd name="connsiteY3" fmla="*/ 2083 h 9956"/>
              <a:gd name="connsiteX4" fmla="*/ 9056 w 10003"/>
              <a:gd name="connsiteY4" fmla="*/ 4959 h 9956"/>
              <a:gd name="connsiteX5" fmla="*/ 8963 w 10003"/>
              <a:gd name="connsiteY5" fmla="*/ 3567 h 9956"/>
              <a:gd name="connsiteX6" fmla="*/ 0 w 10003"/>
              <a:gd name="connsiteY6" fmla="*/ 9956 h 9956"/>
              <a:gd name="connsiteX0" fmla="*/ 0 w 10000"/>
              <a:gd name="connsiteY0" fmla="*/ 10000 h 10000"/>
              <a:gd name="connsiteX1" fmla="*/ 8775 w 10000"/>
              <a:gd name="connsiteY1" fmla="*/ 1196 h 10000"/>
              <a:gd name="connsiteX2" fmla="*/ 8688 w 10000"/>
              <a:gd name="connsiteY2" fmla="*/ 0 h 10000"/>
              <a:gd name="connsiteX3" fmla="*/ 9997 w 10000"/>
              <a:gd name="connsiteY3" fmla="*/ 2092 h 10000"/>
              <a:gd name="connsiteX4" fmla="*/ 9053 w 10000"/>
              <a:gd name="connsiteY4" fmla="*/ 4981 h 10000"/>
              <a:gd name="connsiteX5" fmla="*/ 8960 w 10000"/>
              <a:gd name="connsiteY5" fmla="*/ 3583 h 10000"/>
              <a:gd name="connsiteX6" fmla="*/ 0 w 10000"/>
              <a:gd name="connsiteY6" fmla="*/ 10000 h 10000"/>
              <a:gd name="connsiteX0" fmla="*/ 0 w 9997"/>
              <a:gd name="connsiteY0" fmla="*/ 10000 h 10000"/>
              <a:gd name="connsiteX1" fmla="*/ 8775 w 9997"/>
              <a:gd name="connsiteY1" fmla="*/ 1196 h 10000"/>
              <a:gd name="connsiteX2" fmla="*/ 8688 w 9997"/>
              <a:gd name="connsiteY2" fmla="*/ 0 h 10000"/>
              <a:gd name="connsiteX3" fmla="*/ 9997 w 9997"/>
              <a:gd name="connsiteY3" fmla="*/ 2092 h 10000"/>
              <a:gd name="connsiteX4" fmla="*/ 9053 w 9997"/>
              <a:gd name="connsiteY4" fmla="*/ 4981 h 10000"/>
              <a:gd name="connsiteX5" fmla="*/ 8960 w 9997"/>
              <a:gd name="connsiteY5" fmla="*/ 3583 h 10000"/>
              <a:gd name="connsiteX6" fmla="*/ 0 w 9997"/>
              <a:gd name="connsiteY6" fmla="*/ 10000 h 10000"/>
              <a:gd name="connsiteX0" fmla="*/ 0 w 10000"/>
              <a:gd name="connsiteY0" fmla="*/ 10000 h 10000"/>
              <a:gd name="connsiteX1" fmla="*/ 8778 w 10000"/>
              <a:gd name="connsiteY1" fmla="*/ 1196 h 10000"/>
              <a:gd name="connsiteX2" fmla="*/ 8691 w 10000"/>
              <a:gd name="connsiteY2" fmla="*/ 0 h 10000"/>
              <a:gd name="connsiteX3" fmla="*/ 10000 w 10000"/>
              <a:gd name="connsiteY3" fmla="*/ 2092 h 10000"/>
              <a:gd name="connsiteX4" fmla="*/ 9056 w 10000"/>
              <a:gd name="connsiteY4" fmla="*/ 4981 h 10000"/>
              <a:gd name="connsiteX5" fmla="*/ 8963 w 10000"/>
              <a:gd name="connsiteY5" fmla="*/ 3583 h 10000"/>
              <a:gd name="connsiteX6" fmla="*/ 0 w 10000"/>
              <a:gd name="connsiteY6" fmla="*/ 10000 h 10000"/>
              <a:gd name="connsiteX0" fmla="*/ 0 w 10000"/>
              <a:gd name="connsiteY0" fmla="*/ 10000 h 10000"/>
              <a:gd name="connsiteX1" fmla="*/ 8778 w 10000"/>
              <a:gd name="connsiteY1" fmla="*/ 1196 h 10000"/>
              <a:gd name="connsiteX2" fmla="*/ 8691 w 10000"/>
              <a:gd name="connsiteY2" fmla="*/ 0 h 10000"/>
              <a:gd name="connsiteX3" fmla="*/ 10000 w 10000"/>
              <a:gd name="connsiteY3" fmla="*/ 2092 h 10000"/>
              <a:gd name="connsiteX4" fmla="*/ 9056 w 10000"/>
              <a:gd name="connsiteY4" fmla="*/ 4981 h 10000"/>
              <a:gd name="connsiteX5" fmla="*/ 8963 w 10000"/>
              <a:gd name="connsiteY5" fmla="*/ 3583 h 10000"/>
              <a:gd name="connsiteX6" fmla="*/ 0 w 10000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0" y="10000"/>
                  <a:pt x="2045" y="2147"/>
                  <a:pt x="8778" y="1196"/>
                </a:cubicBezTo>
                <a:cubicBezTo>
                  <a:pt x="8769" y="782"/>
                  <a:pt x="8700" y="414"/>
                  <a:pt x="8691" y="0"/>
                </a:cubicBezTo>
                <a:lnTo>
                  <a:pt x="10000" y="2092"/>
                </a:lnTo>
                <a:lnTo>
                  <a:pt x="9056" y="4981"/>
                </a:lnTo>
                <a:lnTo>
                  <a:pt x="8963" y="3583"/>
                </a:lnTo>
                <a:cubicBezTo>
                  <a:pt x="8963" y="3583"/>
                  <a:pt x="2886" y="3920"/>
                  <a:pt x="0" y="10000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>
            <a:noFill/>
          </a:ln>
          <a:effectLst>
            <a:softEdge rad="2667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11BD717-1D92-4EDC-8BB1-A54C77CF8DAB}"/>
              </a:ext>
            </a:extLst>
          </p:cNvPr>
          <p:cNvGrpSpPr/>
          <p:nvPr/>
        </p:nvGrpSpPr>
        <p:grpSpPr>
          <a:xfrm>
            <a:off x="856994" y="1502362"/>
            <a:ext cx="10031162" cy="4552269"/>
            <a:chOff x="855406" y="1481376"/>
            <a:chExt cx="10031162" cy="4552269"/>
          </a:xfrm>
          <a:gradFill>
            <a:gsLst>
              <a:gs pos="24000">
                <a:schemeClr val="accent1"/>
              </a:gs>
              <a:gs pos="90000">
                <a:schemeClr val="accent2"/>
              </a:gs>
            </a:gsLst>
            <a:lin ang="0" scaled="1"/>
          </a:gra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D3B4F02-8E4A-4E96-A015-4C3F9AACE16A}"/>
                </a:ext>
              </a:extLst>
            </p:cNvPr>
            <p:cNvSpPr/>
            <p:nvPr/>
          </p:nvSpPr>
          <p:spPr>
            <a:xfrm>
              <a:off x="7662548" y="1481376"/>
              <a:ext cx="3224020" cy="2297120"/>
            </a:xfrm>
            <a:custGeom>
              <a:avLst/>
              <a:gdLst>
                <a:gd name="connsiteX0" fmla="*/ 1912644 w 3224020"/>
                <a:gd name="connsiteY0" fmla="*/ 0 h 2297120"/>
                <a:gd name="connsiteX1" fmla="*/ 3224020 w 3224020"/>
                <a:gd name="connsiteY1" fmla="*/ 981265 h 2297120"/>
                <a:gd name="connsiteX2" fmla="*/ 3224020 w 3224020"/>
                <a:gd name="connsiteY2" fmla="*/ 1031918 h 2297120"/>
                <a:gd name="connsiteX3" fmla="*/ 2298760 w 3224020"/>
                <a:gd name="connsiteY3" fmla="*/ 2297120 h 2297120"/>
                <a:gd name="connsiteX4" fmla="*/ 2205248 w 3224020"/>
                <a:gd name="connsiteY4" fmla="*/ 1668910 h 2297120"/>
                <a:gd name="connsiteX5" fmla="*/ 256156 w 3224020"/>
                <a:gd name="connsiteY5" fmla="*/ 1835123 h 2297120"/>
                <a:gd name="connsiteX6" fmla="*/ 0 w 3224020"/>
                <a:gd name="connsiteY6" fmla="*/ 1871949 h 2297120"/>
                <a:gd name="connsiteX7" fmla="*/ 0 w 3224020"/>
                <a:gd name="connsiteY7" fmla="*/ 863763 h 2297120"/>
                <a:gd name="connsiteX8" fmla="*/ 182657 w 3224020"/>
                <a:gd name="connsiteY8" fmla="*/ 830729 h 2297120"/>
                <a:gd name="connsiteX9" fmla="*/ 2019228 w 3224020"/>
                <a:gd name="connsiteY9" fmla="*/ 616477 h 2297120"/>
                <a:gd name="connsiteX10" fmla="*/ 1912644 w 3224020"/>
                <a:gd name="connsiteY10" fmla="*/ 0 h 2297120"/>
                <a:gd name="connsiteX0" fmla="*/ 1912644 w 3224020"/>
                <a:gd name="connsiteY0" fmla="*/ 0 h 2297120"/>
                <a:gd name="connsiteX1" fmla="*/ 3224020 w 3224020"/>
                <a:gd name="connsiteY1" fmla="*/ 981265 h 2297120"/>
                <a:gd name="connsiteX2" fmla="*/ 3224020 w 3224020"/>
                <a:gd name="connsiteY2" fmla="*/ 1031918 h 2297120"/>
                <a:gd name="connsiteX3" fmla="*/ 2298760 w 3224020"/>
                <a:gd name="connsiteY3" fmla="*/ 2297120 h 2297120"/>
                <a:gd name="connsiteX4" fmla="*/ 2205248 w 3224020"/>
                <a:gd name="connsiteY4" fmla="*/ 1668910 h 2297120"/>
                <a:gd name="connsiteX5" fmla="*/ 256156 w 3224020"/>
                <a:gd name="connsiteY5" fmla="*/ 1835123 h 2297120"/>
                <a:gd name="connsiteX6" fmla="*/ 0 w 3224020"/>
                <a:gd name="connsiteY6" fmla="*/ 1871949 h 2297120"/>
                <a:gd name="connsiteX7" fmla="*/ 0 w 3224020"/>
                <a:gd name="connsiteY7" fmla="*/ 863763 h 2297120"/>
                <a:gd name="connsiteX8" fmla="*/ 182657 w 3224020"/>
                <a:gd name="connsiteY8" fmla="*/ 830729 h 2297120"/>
                <a:gd name="connsiteX9" fmla="*/ 2019228 w 3224020"/>
                <a:gd name="connsiteY9" fmla="*/ 616477 h 2297120"/>
                <a:gd name="connsiteX10" fmla="*/ 1912644 w 3224020"/>
                <a:gd name="connsiteY10" fmla="*/ 0 h 2297120"/>
                <a:gd name="connsiteX0" fmla="*/ 1912644 w 3224020"/>
                <a:gd name="connsiteY0" fmla="*/ 0 h 2297120"/>
                <a:gd name="connsiteX1" fmla="*/ 3224020 w 3224020"/>
                <a:gd name="connsiteY1" fmla="*/ 981265 h 2297120"/>
                <a:gd name="connsiteX2" fmla="*/ 2298760 w 3224020"/>
                <a:gd name="connsiteY2" fmla="*/ 2297120 h 2297120"/>
                <a:gd name="connsiteX3" fmla="*/ 2205248 w 3224020"/>
                <a:gd name="connsiteY3" fmla="*/ 1668910 h 2297120"/>
                <a:gd name="connsiteX4" fmla="*/ 256156 w 3224020"/>
                <a:gd name="connsiteY4" fmla="*/ 1835123 h 2297120"/>
                <a:gd name="connsiteX5" fmla="*/ 0 w 3224020"/>
                <a:gd name="connsiteY5" fmla="*/ 1871949 h 2297120"/>
                <a:gd name="connsiteX6" fmla="*/ 0 w 3224020"/>
                <a:gd name="connsiteY6" fmla="*/ 863763 h 2297120"/>
                <a:gd name="connsiteX7" fmla="*/ 182657 w 3224020"/>
                <a:gd name="connsiteY7" fmla="*/ 830729 h 2297120"/>
                <a:gd name="connsiteX8" fmla="*/ 2019228 w 3224020"/>
                <a:gd name="connsiteY8" fmla="*/ 616477 h 2297120"/>
                <a:gd name="connsiteX9" fmla="*/ 1912644 w 3224020"/>
                <a:gd name="connsiteY9" fmla="*/ 0 h 22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4020" h="2297120">
                  <a:moveTo>
                    <a:pt x="1912644" y="0"/>
                  </a:moveTo>
                  <a:lnTo>
                    <a:pt x="3224020" y="981265"/>
                  </a:lnTo>
                  <a:lnTo>
                    <a:pt x="2298760" y="2297120"/>
                  </a:lnTo>
                  <a:lnTo>
                    <a:pt x="2205248" y="1668910"/>
                  </a:lnTo>
                  <a:cubicBezTo>
                    <a:pt x="2205248" y="1668910"/>
                    <a:pt x="1419206" y="1676462"/>
                    <a:pt x="256156" y="1835123"/>
                  </a:cubicBezTo>
                  <a:lnTo>
                    <a:pt x="0" y="1871949"/>
                  </a:lnTo>
                  <a:lnTo>
                    <a:pt x="0" y="863763"/>
                  </a:lnTo>
                  <a:lnTo>
                    <a:pt x="182657" y="830729"/>
                  </a:lnTo>
                  <a:cubicBezTo>
                    <a:pt x="751113" y="737110"/>
                    <a:pt x="1362378" y="663948"/>
                    <a:pt x="2019228" y="616477"/>
                  </a:cubicBezTo>
                  <a:lnTo>
                    <a:pt x="191264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7339BAD-91A9-4E0D-A0CD-378DA4AF1FDB}"/>
                </a:ext>
              </a:extLst>
            </p:cNvPr>
            <p:cNvSpPr/>
            <p:nvPr/>
          </p:nvSpPr>
          <p:spPr>
            <a:xfrm>
              <a:off x="4366370" y="2358189"/>
              <a:ext cx="3224020" cy="1786746"/>
            </a:xfrm>
            <a:custGeom>
              <a:avLst/>
              <a:gdLst>
                <a:gd name="connsiteX0" fmla="*/ 3224020 w 3224020"/>
                <a:gd name="connsiteY0" fmla="*/ 0 h 1786746"/>
                <a:gd name="connsiteX1" fmla="*/ 3224020 w 3224020"/>
                <a:gd name="connsiteY1" fmla="*/ 1005964 h 1786746"/>
                <a:gd name="connsiteX2" fmla="*/ 2941286 w 3224020"/>
                <a:gd name="connsiteY2" fmla="*/ 1050897 h 1786746"/>
                <a:gd name="connsiteX3" fmla="*/ 95988 w 3224020"/>
                <a:gd name="connsiteY3" fmla="*/ 1752845 h 1786746"/>
                <a:gd name="connsiteX4" fmla="*/ 0 w 3224020"/>
                <a:gd name="connsiteY4" fmla="*/ 1786746 h 1786746"/>
                <a:gd name="connsiteX5" fmla="*/ 0 w 3224020"/>
                <a:gd name="connsiteY5" fmla="*/ 948688 h 1786746"/>
                <a:gd name="connsiteX6" fmla="*/ 163633 w 3224020"/>
                <a:gd name="connsiteY6" fmla="*/ 876882 h 1786746"/>
                <a:gd name="connsiteX7" fmla="*/ 2924546 w 3224020"/>
                <a:gd name="connsiteY7" fmla="*/ 54160 h 1786746"/>
                <a:gd name="connsiteX8" fmla="*/ 3224020 w 3224020"/>
                <a:gd name="connsiteY8" fmla="*/ 0 h 178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4020" h="1786746">
                  <a:moveTo>
                    <a:pt x="3224020" y="0"/>
                  </a:moveTo>
                  <a:lnTo>
                    <a:pt x="3224020" y="1005964"/>
                  </a:lnTo>
                  <a:lnTo>
                    <a:pt x="2941286" y="1050897"/>
                  </a:lnTo>
                  <a:cubicBezTo>
                    <a:pt x="2089715" y="1192908"/>
                    <a:pt x="1100884" y="1412713"/>
                    <a:pt x="95988" y="1752845"/>
                  </a:cubicBezTo>
                  <a:lnTo>
                    <a:pt x="0" y="1786746"/>
                  </a:lnTo>
                  <a:lnTo>
                    <a:pt x="0" y="948688"/>
                  </a:lnTo>
                  <a:lnTo>
                    <a:pt x="163633" y="876882"/>
                  </a:lnTo>
                  <a:cubicBezTo>
                    <a:pt x="931191" y="555710"/>
                    <a:pt x="1844098" y="267511"/>
                    <a:pt x="2924546" y="54160"/>
                  </a:cubicBezTo>
                  <a:lnTo>
                    <a:pt x="32240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2C49B1C-8DDA-497A-B663-DF22AEAD8051}"/>
                </a:ext>
              </a:extLst>
            </p:cNvPr>
            <p:cNvSpPr/>
            <p:nvPr/>
          </p:nvSpPr>
          <p:spPr>
            <a:xfrm>
              <a:off x="855406" y="3338541"/>
              <a:ext cx="3438806" cy="2695104"/>
            </a:xfrm>
            <a:custGeom>
              <a:avLst/>
              <a:gdLst>
                <a:gd name="connsiteX0" fmla="*/ 3438806 w 3438806"/>
                <a:gd name="connsiteY0" fmla="*/ 0 h 2695104"/>
                <a:gd name="connsiteX1" fmla="*/ 3438806 w 3438806"/>
                <a:gd name="connsiteY1" fmla="*/ 831879 h 2695104"/>
                <a:gd name="connsiteX2" fmla="*/ 3229600 w 3438806"/>
                <a:gd name="connsiteY2" fmla="*/ 905767 h 2695104"/>
                <a:gd name="connsiteX3" fmla="*/ 0 w 3438806"/>
                <a:gd name="connsiteY3" fmla="*/ 2695104 h 2695104"/>
                <a:gd name="connsiteX4" fmla="*/ 3302829 w 3438806"/>
                <a:gd name="connsiteY4" fmla="*/ 59670 h 2695104"/>
                <a:gd name="connsiteX5" fmla="*/ 3438806 w 3438806"/>
                <a:gd name="connsiteY5" fmla="*/ 0 h 269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8806" h="2695104">
                  <a:moveTo>
                    <a:pt x="3438806" y="0"/>
                  </a:moveTo>
                  <a:lnTo>
                    <a:pt x="3438806" y="831879"/>
                  </a:lnTo>
                  <a:lnTo>
                    <a:pt x="3229600" y="905767"/>
                  </a:lnTo>
                  <a:cubicBezTo>
                    <a:pt x="2096704" y="1323006"/>
                    <a:pt x="962651" y="1899264"/>
                    <a:pt x="0" y="2695104"/>
                  </a:cubicBezTo>
                  <a:cubicBezTo>
                    <a:pt x="0" y="2695104"/>
                    <a:pt x="783797" y="1218171"/>
                    <a:pt x="3302829" y="59670"/>
                  </a:cubicBezTo>
                  <a:lnTo>
                    <a:pt x="343880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2" y="212725"/>
            <a:ext cx="10524067" cy="1033145"/>
          </a:xfrm>
        </p:spPr>
        <p:txBody>
          <a:bodyPr>
            <a:normAutofit/>
          </a:bodyPr>
          <a:lstStyle/>
          <a:p>
            <a:r>
              <a:rPr lang="hu-HU" sz="4000" dirty="0"/>
              <a:t>Generációs </a:t>
            </a:r>
            <a:r>
              <a:rPr lang="hu-HU" sz="4000" dirty="0" smtClean="0"/>
              <a:t>megújulás beavatkozási logikája</a:t>
            </a:r>
            <a:endParaRPr lang="en-IN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77A2A0E2-1F48-46FF-BA34-85CA6D096B3C}"/>
              </a:ext>
            </a:extLst>
          </p:cNvPr>
          <p:cNvSpPr/>
          <p:nvPr/>
        </p:nvSpPr>
        <p:spPr>
          <a:xfrm>
            <a:off x="2783631" y="5820377"/>
            <a:ext cx="8776997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 algn="just"/>
            <a:r>
              <a:rPr lang="hu-HU" sz="1600" b="1" u="sng" dirty="0"/>
              <a:t>Cél: </a:t>
            </a:r>
            <a:r>
              <a:rPr lang="hu-HU" sz="1600" dirty="0"/>
              <a:t>A mezőgazdaságban tapasztalható elöregedés megállítása, az agrár-nemzedékváltás ösztönzése, valamint a fiatalok vidékről történő elvándorlásának csökkentése.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306D4C63-52F7-40CA-818A-24A36151573D}"/>
              </a:ext>
            </a:extLst>
          </p:cNvPr>
          <p:cNvCxnSpPr>
            <a:cxnSpLocks/>
          </p:cNvCxnSpPr>
          <p:nvPr/>
        </p:nvCxnSpPr>
        <p:spPr>
          <a:xfrm>
            <a:off x="6039775" y="3814432"/>
            <a:ext cx="0" cy="598995"/>
          </a:xfrm>
          <a:prstGeom prst="line">
            <a:avLst/>
          </a:prstGeom>
          <a:ln w="1905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EA7D89C7-3A23-4B0E-966F-3D122E92F7A5}"/>
              </a:ext>
            </a:extLst>
          </p:cNvPr>
          <p:cNvCxnSpPr>
            <a:cxnSpLocks/>
          </p:cNvCxnSpPr>
          <p:nvPr/>
        </p:nvCxnSpPr>
        <p:spPr>
          <a:xfrm>
            <a:off x="3081396" y="4806100"/>
            <a:ext cx="0" cy="438409"/>
          </a:xfrm>
          <a:prstGeom prst="line">
            <a:avLst/>
          </a:prstGeom>
          <a:ln w="1905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7195462-0300-4896-BBCF-9AC19AE529B5}"/>
              </a:ext>
            </a:extLst>
          </p:cNvPr>
          <p:cNvSpPr txBox="1"/>
          <p:nvPr/>
        </p:nvSpPr>
        <p:spPr>
          <a:xfrm>
            <a:off x="2130945" y="3065790"/>
            <a:ext cx="1264192" cy="9171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lépés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3911DD0-A3AF-4453-B609-3F786B23BD16}"/>
              </a:ext>
            </a:extLst>
          </p:cNvPr>
          <p:cNvSpPr txBox="1"/>
          <p:nvPr/>
        </p:nvSpPr>
        <p:spPr>
          <a:xfrm>
            <a:off x="5375920" y="1641814"/>
            <a:ext cx="1264192" cy="9171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lépés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C30E22A-2B68-4F22-8671-4C9A387EFC4B}"/>
              </a:ext>
            </a:extLst>
          </p:cNvPr>
          <p:cNvSpPr txBox="1"/>
          <p:nvPr/>
        </p:nvSpPr>
        <p:spPr>
          <a:xfrm>
            <a:off x="7991700" y="1159316"/>
            <a:ext cx="1264192" cy="9171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lépés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0E6D69B1-AFD7-42AC-9214-F23F81D83F1D}"/>
              </a:ext>
            </a:extLst>
          </p:cNvPr>
          <p:cNvSpPr/>
          <p:nvPr/>
        </p:nvSpPr>
        <p:spPr>
          <a:xfrm>
            <a:off x="10888156" y="2106011"/>
            <a:ext cx="23942" cy="50653"/>
          </a:xfrm>
          <a:custGeom>
            <a:avLst/>
            <a:gdLst>
              <a:gd name="connsiteX0" fmla="*/ 0 w 23942"/>
              <a:gd name="connsiteY0" fmla="*/ 0 h 50653"/>
              <a:gd name="connsiteX1" fmla="*/ 23942 w 23942"/>
              <a:gd name="connsiteY1" fmla="*/ 17915 h 50653"/>
              <a:gd name="connsiteX2" fmla="*/ 0 w 23942"/>
              <a:gd name="connsiteY2" fmla="*/ 50653 h 50653"/>
              <a:gd name="connsiteX3" fmla="*/ 0 w 23942"/>
              <a:gd name="connsiteY3" fmla="*/ 0 h 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42" h="50653">
                <a:moveTo>
                  <a:pt x="0" y="0"/>
                </a:moveTo>
                <a:lnTo>
                  <a:pt x="23942" y="17915"/>
                </a:lnTo>
                <a:lnTo>
                  <a:pt x="0" y="506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510870D-E56C-4D31-8D62-204DB98CC25E}"/>
              </a:ext>
            </a:extLst>
          </p:cNvPr>
          <p:cNvSpPr/>
          <p:nvPr/>
        </p:nvSpPr>
        <p:spPr>
          <a:xfrm>
            <a:off x="3206761" y="4659100"/>
            <a:ext cx="2926396" cy="707886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r>
              <a:rPr lang="hu-HU" sz="2000" dirty="0" smtClean="0"/>
              <a:t>gazdaságátadási </a:t>
            </a:r>
            <a:r>
              <a:rPr lang="hu-HU" sz="2000" dirty="0"/>
              <a:t>együttműködés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57C4EBE-3D1D-4F89-9FDE-D4001A1438C2}"/>
              </a:ext>
            </a:extLst>
          </p:cNvPr>
          <p:cNvSpPr/>
          <p:nvPr/>
        </p:nvSpPr>
        <p:spPr>
          <a:xfrm>
            <a:off x="6171216" y="3785039"/>
            <a:ext cx="2841523" cy="707886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pPr algn="just"/>
            <a:r>
              <a:rPr lang="hu-HU" sz="2000" dirty="0" smtClean="0"/>
              <a:t>gazdaságátvevő támogatása</a:t>
            </a:r>
            <a:endParaRPr lang="hu-HU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2A0973A-0AA1-478B-B263-DB445C4F8F97}"/>
              </a:ext>
            </a:extLst>
          </p:cNvPr>
          <p:cNvGrpSpPr/>
          <p:nvPr/>
        </p:nvGrpSpPr>
        <p:grpSpPr>
          <a:xfrm>
            <a:off x="5766813" y="3140968"/>
            <a:ext cx="482406" cy="289106"/>
            <a:chOff x="5507035" y="3346693"/>
            <a:chExt cx="482406" cy="289106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F452EB7-67EB-49CC-8DA7-02ADA0BA0C14}"/>
                </a:ext>
              </a:extLst>
            </p:cNvPr>
            <p:cNvSpPr/>
            <p:nvPr/>
          </p:nvSpPr>
          <p:spPr>
            <a:xfrm>
              <a:off x="5718960" y="3580292"/>
              <a:ext cx="43551" cy="47063"/>
            </a:xfrm>
            <a:custGeom>
              <a:avLst/>
              <a:gdLst>
                <a:gd name="connsiteX0" fmla="*/ 12050 w 43551"/>
                <a:gd name="connsiteY0" fmla="*/ 47063 h 47063"/>
                <a:gd name="connsiteX1" fmla="*/ 3713 w 43551"/>
                <a:gd name="connsiteY1" fmla="*/ 44284 h 47063"/>
                <a:gd name="connsiteX2" fmla="*/ 2602 w 43551"/>
                <a:gd name="connsiteY2" fmla="*/ 28723 h 47063"/>
                <a:gd name="connsiteX3" fmla="*/ 24277 w 43551"/>
                <a:gd name="connsiteY3" fmla="*/ 3713 h 47063"/>
                <a:gd name="connsiteX4" fmla="*/ 39838 w 43551"/>
                <a:gd name="connsiteY4" fmla="*/ 2602 h 47063"/>
                <a:gd name="connsiteX5" fmla="*/ 40950 w 43551"/>
                <a:gd name="connsiteY5" fmla="*/ 18163 h 47063"/>
                <a:gd name="connsiteX6" fmla="*/ 19275 w 43551"/>
                <a:gd name="connsiteY6" fmla="*/ 43173 h 47063"/>
                <a:gd name="connsiteX7" fmla="*/ 12050 w 43551"/>
                <a:gd name="connsiteY7" fmla="*/ 47063 h 4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51" h="47063">
                  <a:moveTo>
                    <a:pt x="12050" y="47063"/>
                  </a:moveTo>
                  <a:cubicBezTo>
                    <a:pt x="9271" y="47063"/>
                    <a:pt x="5936" y="46507"/>
                    <a:pt x="3713" y="44284"/>
                  </a:cubicBezTo>
                  <a:cubicBezTo>
                    <a:pt x="-733" y="40394"/>
                    <a:pt x="-1289" y="33169"/>
                    <a:pt x="2602" y="28723"/>
                  </a:cubicBezTo>
                  <a:lnTo>
                    <a:pt x="24277" y="3713"/>
                  </a:lnTo>
                  <a:cubicBezTo>
                    <a:pt x="28167" y="-733"/>
                    <a:pt x="35392" y="-1289"/>
                    <a:pt x="39838" y="2602"/>
                  </a:cubicBezTo>
                  <a:cubicBezTo>
                    <a:pt x="44284" y="6492"/>
                    <a:pt x="44840" y="13717"/>
                    <a:pt x="40950" y="18163"/>
                  </a:cubicBezTo>
                  <a:lnTo>
                    <a:pt x="19275" y="43173"/>
                  </a:lnTo>
                  <a:cubicBezTo>
                    <a:pt x="17607" y="45396"/>
                    <a:pt x="14829" y="46507"/>
                    <a:pt x="12050" y="47063"/>
                  </a:cubicBez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E77C1BE-ADBA-409B-ABA0-18F2B94E7EEC}"/>
                </a:ext>
              </a:extLst>
            </p:cNvPr>
            <p:cNvSpPr/>
            <p:nvPr/>
          </p:nvSpPr>
          <p:spPr>
            <a:xfrm>
              <a:off x="5682008" y="3557790"/>
              <a:ext cx="52986" cy="56921"/>
            </a:xfrm>
            <a:custGeom>
              <a:avLst/>
              <a:gdLst>
                <a:gd name="connsiteX0" fmla="*/ 15100 w 52986"/>
                <a:gd name="connsiteY0" fmla="*/ 56782 h 56921"/>
                <a:gd name="connsiteX1" fmla="*/ 4540 w 52986"/>
                <a:gd name="connsiteY1" fmla="*/ 53448 h 56921"/>
                <a:gd name="connsiteX2" fmla="*/ 3429 w 52986"/>
                <a:gd name="connsiteY2" fmla="*/ 33996 h 56921"/>
                <a:gd name="connsiteX3" fmla="*/ 28994 w 52986"/>
                <a:gd name="connsiteY3" fmla="*/ 4540 h 56921"/>
                <a:gd name="connsiteX4" fmla="*/ 48446 w 52986"/>
                <a:gd name="connsiteY4" fmla="*/ 3429 h 56921"/>
                <a:gd name="connsiteX5" fmla="*/ 49557 w 52986"/>
                <a:gd name="connsiteY5" fmla="*/ 22881 h 56921"/>
                <a:gd name="connsiteX6" fmla="*/ 23992 w 52986"/>
                <a:gd name="connsiteY6" fmla="*/ 52336 h 56921"/>
                <a:gd name="connsiteX7" fmla="*/ 15100 w 52986"/>
                <a:gd name="connsiteY7" fmla="*/ 56782 h 5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86" h="56921">
                  <a:moveTo>
                    <a:pt x="15100" y="56782"/>
                  </a:moveTo>
                  <a:cubicBezTo>
                    <a:pt x="11209" y="57338"/>
                    <a:pt x="7875" y="56227"/>
                    <a:pt x="4540" y="53448"/>
                  </a:cubicBezTo>
                  <a:cubicBezTo>
                    <a:pt x="-1017" y="48446"/>
                    <a:pt x="-1573" y="39554"/>
                    <a:pt x="3429" y="33996"/>
                  </a:cubicBezTo>
                  <a:lnTo>
                    <a:pt x="28994" y="4540"/>
                  </a:lnTo>
                  <a:cubicBezTo>
                    <a:pt x="33996" y="-1017"/>
                    <a:pt x="42888" y="-1573"/>
                    <a:pt x="48446" y="3429"/>
                  </a:cubicBezTo>
                  <a:cubicBezTo>
                    <a:pt x="54004" y="8431"/>
                    <a:pt x="54559" y="17323"/>
                    <a:pt x="49557" y="22881"/>
                  </a:cubicBezTo>
                  <a:lnTo>
                    <a:pt x="23992" y="52336"/>
                  </a:lnTo>
                  <a:cubicBezTo>
                    <a:pt x="21769" y="55115"/>
                    <a:pt x="18434" y="56782"/>
                    <a:pt x="15100" y="56782"/>
                  </a:cubicBez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7B10AEC-6C78-40AE-BED9-AFB736F01AD4}"/>
                </a:ext>
              </a:extLst>
            </p:cNvPr>
            <p:cNvSpPr/>
            <p:nvPr/>
          </p:nvSpPr>
          <p:spPr>
            <a:xfrm>
              <a:off x="5644184" y="3531637"/>
              <a:ext cx="58607" cy="62478"/>
            </a:xfrm>
            <a:custGeom>
              <a:avLst/>
              <a:gdLst>
                <a:gd name="connsiteX0" fmla="*/ 17910 w 58607"/>
                <a:gd name="connsiteY0" fmla="*/ 62372 h 62478"/>
                <a:gd name="connsiteX1" fmla="*/ 5684 w 58607"/>
                <a:gd name="connsiteY1" fmla="*/ 58481 h 62478"/>
                <a:gd name="connsiteX2" fmla="*/ 4016 w 58607"/>
                <a:gd name="connsiteY2" fmla="*/ 35139 h 62478"/>
                <a:gd name="connsiteX3" fmla="*/ 29582 w 58607"/>
                <a:gd name="connsiteY3" fmla="*/ 5684 h 62478"/>
                <a:gd name="connsiteX4" fmla="*/ 52924 w 58607"/>
                <a:gd name="connsiteY4" fmla="*/ 4016 h 62478"/>
                <a:gd name="connsiteX5" fmla="*/ 54591 w 58607"/>
                <a:gd name="connsiteY5" fmla="*/ 27358 h 62478"/>
                <a:gd name="connsiteX6" fmla="*/ 29026 w 58607"/>
                <a:gd name="connsiteY6" fmla="*/ 56814 h 62478"/>
                <a:gd name="connsiteX7" fmla="*/ 17910 w 58607"/>
                <a:gd name="connsiteY7" fmla="*/ 62372 h 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07" h="62478">
                  <a:moveTo>
                    <a:pt x="17910" y="62372"/>
                  </a:moveTo>
                  <a:cubicBezTo>
                    <a:pt x="13464" y="62928"/>
                    <a:pt x="9018" y="61260"/>
                    <a:pt x="5684" y="58481"/>
                  </a:cubicBezTo>
                  <a:cubicBezTo>
                    <a:pt x="-986" y="52368"/>
                    <a:pt x="-2097" y="41808"/>
                    <a:pt x="4016" y="35139"/>
                  </a:cubicBezTo>
                  <a:lnTo>
                    <a:pt x="29582" y="5684"/>
                  </a:lnTo>
                  <a:cubicBezTo>
                    <a:pt x="35695" y="-986"/>
                    <a:pt x="46255" y="-2097"/>
                    <a:pt x="52924" y="4016"/>
                  </a:cubicBezTo>
                  <a:cubicBezTo>
                    <a:pt x="59593" y="10130"/>
                    <a:pt x="60705" y="20689"/>
                    <a:pt x="54591" y="27358"/>
                  </a:cubicBezTo>
                  <a:lnTo>
                    <a:pt x="29026" y="56814"/>
                  </a:lnTo>
                  <a:cubicBezTo>
                    <a:pt x="26247" y="60149"/>
                    <a:pt x="21801" y="62372"/>
                    <a:pt x="17910" y="62372"/>
                  </a:cubicBez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5E707D2-9769-4C4B-BA67-F25F93CC4904}"/>
                </a:ext>
              </a:extLst>
            </p:cNvPr>
            <p:cNvSpPr/>
            <p:nvPr/>
          </p:nvSpPr>
          <p:spPr>
            <a:xfrm>
              <a:off x="5603613" y="3507184"/>
              <a:ext cx="62497" cy="66368"/>
            </a:xfrm>
            <a:custGeom>
              <a:avLst/>
              <a:gdLst>
                <a:gd name="connsiteX0" fmla="*/ 17910 w 62497"/>
                <a:gd name="connsiteY0" fmla="*/ 66262 h 66368"/>
                <a:gd name="connsiteX1" fmla="*/ 5684 w 62497"/>
                <a:gd name="connsiteY1" fmla="*/ 62372 h 66368"/>
                <a:gd name="connsiteX2" fmla="*/ 4016 w 62497"/>
                <a:gd name="connsiteY2" fmla="*/ 39030 h 66368"/>
                <a:gd name="connsiteX3" fmla="*/ 33472 w 62497"/>
                <a:gd name="connsiteY3" fmla="*/ 5684 h 66368"/>
                <a:gd name="connsiteX4" fmla="*/ 56814 w 62497"/>
                <a:gd name="connsiteY4" fmla="*/ 4016 h 66368"/>
                <a:gd name="connsiteX5" fmla="*/ 58481 w 62497"/>
                <a:gd name="connsiteY5" fmla="*/ 27358 h 66368"/>
                <a:gd name="connsiteX6" fmla="*/ 29026 w 62497"/>
                <a:gd name="connsiteY6" fmla="*/ 60705 h 66368"/>
                <a:gd name="connsiteX7" fmla="*/ 17910 w 62497"/>
                <a:gd name="connsiteY7" fmla="*/ 66262 h 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7" h="66368">
                  <a:moveTo>
                    <a:pt x="17910" y="66262"/>
                  </a:moveTo>
                  <a:cubicBezTo>
                    <a:pt x="13464" y="66818"/>
                    <a:pt x="9018" y="65151"/>
                    <a:pt x="5684" y="62372"/>
                  </a:cubicBezTo>
                  <a:cubicBezTo>
                    <a:pt x="-986" y="56258"/>
                    <a:pt x="-2097" y="45699"/>
                    <a:pt x="4016" y="39030"/>
                  </a:cubicBezTo>
                  <a:lnTo>
                    <a:pt x="33472" y="5684"/>
                  </a:lnTo>
                  <a:cubicBezTo>
                    <a:pt x="39585" y="-986"/>
                    <a:pt x="50145" y="-2097"/>
                    <a:pt x="56814" y="4016"/>
                  </a:cubicBezTo>
                  <a:cubicBezTo>
                    <a:pt x="63483" y="10130"/>
                    <a:pt x="64595" y="20689"/>
                    <a:pt x="58481" y="27358"/>
                  </a:cubicBezTo>
                  <a:lnTo>
                    <a:pt x="29026" y="60705"/>
                  </a:lnTo>
                  <a:cubicBezTo>
                    <a:pt x="25691" y="64039"/>
                    <a:pt x="21801" y="65706"/>
                    <a:pt x="17910" y="66262"/>
                  </a:cubicBez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6B796F9-C3E9-4456-B020-6B93A7870AF6}"/>
                </a:ext>
              </a:extLst>
            </p:cNvPr>
            <p:cNvSpPr/>
            <p:nvPr/>
          </p:nvSpPr>
          <p:spPr>
            <a:xfrm>
              <a:off x="5507035" y="3346693"/>
              <a:ext cx="111197" cy="132316"/>
            </a:xfrm>
            <a:custGeom>
              <a:avLst/>
              <a:gdLst>
                <a:gd name="connsiteX0" fmla="*/ 0 w 111197"/>
                <a:gd name="connsiteY0" fmla="*/ 104484 h 132316"/>
                <a:gd name="connsiteX1" fmla="*/ 42794 w 111197"/>
                <a:gd name="connsiteY1" fmla="*/ 130605 h 132316"/>
                <a:gd name="connsiteX2" fmla="*/ 57800 w 111197"/>
                <a:gd name="connsiteY2" fmla="*/ 126715 h 132316"/>
                <a:gd name="connsiteX3" fmla="*/ 109486 w 111197"/>
                <a:gd name="connsiteY3" fmla="*/ 41127 h 132316"/>
                <a:gd name="connsiteX4" fmla="*/ 105596 w 111197"/>
                <a:gd name="connsiteY4" fmla="*/ 26121 h 132316"/>
                <a:gd name="connsiteX5" fmla="*/ 63358 w 111197"/>
                <a:gd name="connsiteY5" fmla="*/ 0 h 132316"/>
                <a:gd name="connsiteX6" fmla="*/ 0 w 111197"/>
                <a:gd name="connsiteY6" fmla="*/ 104484 h 13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7" h="132316">
                  <a:moveTo>
                    <a:pt x="0" y="104484"/>
                  </a:moveTo>
                  <a:lnTo>
                    <a:pt x="42794" y="130605"/>
                  </a:lnTo>
                  <a:cubicBezTo>
                    <a:pt x="47796" y="133940"/>
                    <a:pt x="55021" y="132273"/>
                    <a:pt x="57800" y="126715"/>
                  </a:cubicBezTo>
                  <a:lnTo>
                    <a:pt x="109486" y="41127"/>
                  </a:lnTo>
                  <a:cubicBezTo>
                    <a:pt x="112821" y="36125"/>
                    <a:pt x="111154" y="28900"/>
                    <a:pt x="105596" y="26121"/>
                  </a:cubicBezTo>
                  <a:lnTo>
                    <a:pt x="63358" y="0"/>
                  </a:lnTo>
                  <a:lnTo>
                    <a:pt x="0" y="104484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9D36B67-ADB2-4DEC-A69A-B00C953D7B6B}"/>
                </a:ext>
              </a:extLst>
            </p:cNvPr>
            <p:cNvSpPr/>
            <p:nvPr/>
          </p:nvSpPr>
          <p:spPr>
            <a:xfrm>
              <a:off x="5575394" y="3396712"/>
              <a:ext cx="297985" cy="239087"/>
            </a:xfrm>
            <a:custGeom>
              <a:avLst/>
              <a:gdLst>
                <a:gd name="connsiteX0" fmla="*/ 291778 w 297985"/>
                <a:gd name="connsiteY0" fmla="*/ 127271 h 239087"/>
                <a:gd name="connsiteX1" fmla="*/ 202299 w 297985"/>
                <a:gd name="connsiteY1" fmla="*/ 50575 h 239087"/>
                <a:gd name="connsiteX2" fmla="*/ 196186 w 297985"/>
                <a:gd name="connsiteY2" fmla="*/ 45017 h 239087"/>
                <a:gd name="connsiteX3" fmla="*/ 157838 w 297985"/>
                <a:gd name="connsiteY3" fmla="*/ 88923 h 239087"/>
                <a:gd name="connsiteX4" fmla="*/ 135607 w 297985"/>
                <a:gd name="connsiteY4" fmla="*/ 100038 h 239087"/>
                <a:gd name="connsiteX5" fmla="*/ 132828 w 297985"/>
                <a:gd name="connsiteY5" fmla="*/ 100038 h 239087"/>
                <a:gd name="connsiteX6" fmla="*/ 111154 w 297985"/>
                <a:gd name="connsiteY6" fmla="*/ 91702 h 239087"/>
                <a:gd name="connsiteX7" fmla="*/ 107819 w 297985"/>
                <a:gd name="connsiteY7" fmla="*/ 44461 h 239087"/>
                <a:gd name="connsiteX8" fmla="*/ 140609 w 297985"/>
                <a:gd name="connsiteY8" fmla="*/ 6669 h 239087"/>
                <a:gd name="connsiteX9" fmla="*/ 48352 w 297985"/>
                <a:gd name="connsiteY9" fmla="*/ 0 h 239087"/>
                <a:gd name="connsiteX10" fmla="*/ 0 w 297985"/>
                <a:gd name="connsiteY10" fmla="*/ 80031 h 239087"/>
                <a:gd name="connsiteX11" fmla="*/ 37792 w 297985"/>
                <a:gd name="connsiteY11" fmla="*/ 123936 h 239087"/>
                <a:gd name="connsiteX12" fmla="*/ 52242 w 297985"/>
                <a:gd name="connsiteY12" fmla="*/ 107263 h 239087"/>
                <a:gd name="connsiteX13" fmla="*/ 73361 w 297985"/>
                <a:gd name="connsiteY13" fmla="*/ 97815 h 239087"/>
                <a:gd name="connsiteX14" fmla="*/ 73361 w 297985"/>
                <a:gd name="connsiteY14" fmla="*/ 97815 h 239087"/>
                <a:gd name="connsiteX15" fmla="*/ 91702 w 297985"/>
                <a:gd name="connsiteY15" fmla="*/ 104484 h 239087"/>
                <a:gd name="connsiteX16" fmla="*/ 101150 w 297985"/>
                <a:gd name="connsiteY16" fmla="*/ 124492 h 239087"/>
                <a:gd name="connsiteX17" fmla="*/ 110598 w 297985"/>
                <a:gd name="connsiteY17" fmla="*/ 122825 h 239087"/>
                <a:gd name="connsiteX18" fmla="*/ 128938 w 297985"/>
                <a:gd name="connsiteY18" fmla="*/ 129494 h 239087"/>
                <a:gd name="connsiteX19" fmla="*/ 138386 w 297985"/>
                <a:gd name="connsiteY19" fmla="*/ 150057 h 239087"/>
                <a:gd name="connsiteX20" fmla="*/ 145611 w 297985"/>
                <a:gd name="connsiteY20" fmla="*/ 148946 h 239087"/>
                <a:gd name="connsiteX21" fmla="*/ 145611 w 297985"/>
                <a:gd name="connsiteY21" fmla="*/ 148946 h 239087"/>
                <a:gd name="connsiteX22" fmla="*/ 162284 w 297985"/>
                <a:gd name="connsiteY22" fmla="*/ 155059 h 239087"/>
                <a:gd name="connsiteX23" fmla="*/ 170621 w 297985"/>
                <a:gd name="connsiteY23" fmla="*/ 172288 h 239087"/>
                <a:gd name="connsiteX24" fmla="*/ 176734 w 297985"/>
                <a:gd name="connsiteY24" fmla="*/ 171176 h 239087"/>
                <a:gd name="connsiteX25" fmla="*/ 176734 w 297985"/>
                <a:gd name="connsiteY25" fmla="*/ 171176 h 239087"/>
                <a:gd name="connsiteX26" fmla="*/ 191184 w 297985"/>
                <a:gd name="connsiteY26" fmla="*/ 176734 h 239087"/>
                <a:gd name="connsiteX27" fmla="*/ 198965 w 297985"/>
                <a:gd name="connsiteY27" fmla="*/ 191740 h 239087"/>
                <a:gd name="connsiteX28" fmla="*/ 193407 w 297985"/>
                <a:gd name="connsiteY28" fmla="*/ 207857 h 239087"/>
                <a:gd name="connsiteX29" fmla="*/ 174511 w 297985"/>
                <a:gd name="connsiteY29" fmla="*/ 229532 h 239087"/>
                <a:gd name="connsiteX30" fmla="*/ 182292 w 297985"/>
                <a:gd name="connsiteY30" fmla="*/ 235646 h 239087"/>
                <a:gd name="connsiteX31" fmla="*/ 195630 w 297985"/>
                <a:gd name="connsiteY31" fmla="*/ 238980 h 239087"/>
                <a:gd name="connsiteX32" fmla="*/ 215638 w 297985"/>
                <a:gd name="connsiteY32" fmla="*/ 215082 h 239087"/>
                <a:gd name="connsiteX33" fmla="*/ 215638 w 297985"/>
                <a:gd name="connsiteY33" fmla="*/ 214526 h 239087"/>
                <a:gd name="connsiteX34" fmla="*/ 221196 w 297985"/>
                <a:gd name="connsiteY34" fmla="*/ 215082 h 239087"/>
                <a:gd name="connsiteX35" fmla="*/ 241203 w 297985"/>
                <a:gd name="connsiteY35" fmla="*/ 191184 h 239087"/>
                <a:gd name="connsiteX36" fmla="*/ 241203 w 297985"/>
                <a:gd name="connsiteY36" fmla="*/ 190628 h 239087"/>
                <a:gd name="connsiteX37" fmla="*/ 246761 w 297985"/>
                <a:gd name="connsiteY37" fmla="*/ 191184 h 239087"/>
                <a:gd name="connsiteX38" fmla="*/ 266769 w 297985"/>
                <a:gd name="connsiteY38" fmla="*/ 167286 h 239087"/>
                <a:gd name="connsiteX39" fmla="*/ 266213 w 297985"/>
                <a:gd name="connsiteY39" fmla="*/ 163951 h 239087"/>
                <a:gd name="connsiteX40" fmla="*/ 277884 w 297985"/>
                <a:gd name="connsiteY40" fmla="*/ 166175 h 239087"/>
                <a:gd name="connsiteX41" fmla="*/ 297892 w 297985"/>
                <a:gd name="connsiteY41" fmla="*/ 142277 h 239087"/>
                <a:gd name="connsiteX42" fmla="*/ 291778 w 297985"/>
                <a:gd name="connsiteY42" fmla="*/ 127271 h 23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97985" h="239087">
                  <a:moveTo>
                    <a:pt x="291778" y="127271"/>
                  </a:moveTo>
                  <a:lnTo>
                    <a:pt x="202299" y="50575"/>
                  </a:lnTo>
                  <a:lnTo>
                    <a:pt x="196186" y="45017"/>
                  </a:lnTo>
                  <a:lnTo>
                    <a:pt x="157838" y="88923"/>
                  </a:lnTo>
                  <a:cubicBezTo>
                    <a:pt x="152280" y="95592"/>
                    <a:pt x="144500" y="99482"/>
                    <a:pt x="135607" y="100038"/>
                  </a:cubicBezTo>
                  <a:cubicBezTo>
                    <a:pt x="134496" y="100038"/>
                    <a:pt x="133384" y="100038"/>
                    <a:pt x="132828" y="100038"/>
                  </a:cubicBezTo>
                  <a:cubicBezTo>
                    <a:pt x="124492" y="100038"/>
                    <a:pt x="116711" y="97259"/>
                    <a:pt x="111154" y="91702"/>
                  </a:cubicBezTo>
                  <a:cubicBezTo>
                    <a:pt x="97259" y="79475"/>
                    <a:pt x="96148" y="58356"/>
                    <a:pt x="107819" y="44461"/>
                  </a:cubicBezTo>
                  <a:lnTo>
                    <a:pt x="140609" y="6669"/>
                  </a:lnTo>
                  <a:cubicBezTo>
                    <a:pt x="115044" y="3335"/>
                    <a:pt x="82254" y="16673"/>
                    <a:pt x="48352" y="0"/>
                  </a:cubicBezTo>
                  <a:lnTo>
                    <a:pt x="0" y="80031"/>
                  </a:lnTo>
                  <a:lnTo>
                    <a:pt x="37792" y="123936"/>
                  </a:lnTo>
                  <a:lnTo>
                    <a:pt x="52242" y="107263"/>
                  </a:lnTo>
                  <a:cubicBezTo>
                    <a:pt x="57244" y="101150"/>
                    <a:pt x="65025" y="97815"/>
                    <a:pt x="73361" y="97815"/>
                  </a:cubicBezTo>
                  <a:lnTo>
                    <a:pt x="73361" y="97815"/>
                  </a:lnTo>
                  <a:cubicBezTo>
                    <a:pt x="80031" y="97815"/>
                    <a:pt x="86700" y="100038"/>
                    <a:pt x="91702" y="104484"/>
                  </a:cubicBezTo>
                  <a:cubicBezTo>
                    <a:pt x="97815" y="109486"/>
                    <a:pt x="100594" y="116711"/>
                    <a:pt x="101150" y="124492"/>
                  </a:cubicBezTo>
                  <a:cubicBezTo>
                    <a:pt x="103929" y="123380"/>
                    <a:pt x="107263" y="122825"/>
                    <a:pt x="110598" y="122825"/>
                  </a:cubicBezTo>
                  <a:cubicBezTo>
                    <a:pt x="117267" y="122825"/>
                    <a:pt x="123936" y="125048"/>
                    <a:pt x="128938" y="129494"/>
                  </a:cubicBezTo>
                  <a:cubicBezTo>
                    <a:pt x="135052" y="135052"/>
                    <a:pt x="138386" y="142277"/>
                    <a:pt x="138386" y="150057"/>
                  </a:cubicBezTo>
                  <a:cubicBezTo>
                    <a:pt x="140609" y="149502"/>
                    <a:pt x="143388" y="148946"/>
                    <a:pt x="145611" y="148946"/>
                  </a:cubicBezTo>
                  <a:lnTo>
                    <a:pt x="145611" y="148946"/>
                  </a:lnTo>
                  <a:cubicBezTo>
                    <a:pt x="151725" y="148946"/>
                    <a:pt x="157282" y="151169"/>
                    <a:pt x="162284" y="155059"/>
                  </a:cubicBezTo>
                  <a:cubicBezTo>
                    <a:pt x="167286" y="159505"/>
                    <a:pt x="170065" y="165619"/>
                    <a:pt x="170621" y="172288"/>
                  </a:cubicBezTo>
                  <a:cubicBezTo>
                    <a:pt x="172288" y="171732"/>
                    <a:pt x="174511" y="171176"/>
                    <a:pt x="176734" y="171176"/>
                  </a:cubicBezTo>
                  <a:lnTo>
                    <a:pt x="176734" y="171176"/>
                  </a:lnTo>
                  <a:cubicBezTo>
                    <a:pt x="182292" y="171176"/>
                    <a:pt x="187294" y="172844"/>
                    <a:pt x="191184" y="176734"/>
                  </a:cubicBezTo>
                  <a:cubicBezTo>
                    <a:pt x="195630" y="180625"/>
                    <a:pt x="198409" y="186182"/>
                    <a:pt x="198965" y="191740"/>
                  </a:cubicBezTo>
                  <a:cubicBezTo>
                    <a:pt x="199521" y="197853"/>
                    <a:pt x="197298" y="203411"/>
                    <a:pt x="193407" y="207857"/>
                  </a:cubicBezTo>
                  <a:lnTo>
                    <a:pt x="174511" y="229532"/>
                  </a:lnTo>
                  <a:lnTo>
                    <a:pt x="182292" y="235646"/>
                  </a:lnTo>
                  <a:cubicBezTo>
                    <a:pt x="186182" y="237869"/>
                    <a:pt x="190628" y="239536"/>
                    <a:pt x="195630" y="238980"/>
                  </a:cubicBezTo>
                  <a:cubicBezTo>
                    <a:pt x="207857" y="237869"/>
                    <a:pt x="216749" y="227309"/>
                    <a:pt x="215638" y="215082"/>
                  </a:cubicBezTo>
                  <a:cubicBezTo>
                    <a:pt x="215638" y="215082"/>
                    <a:pt x="215638" y="214526"/>
                    <a:pt x="215638" y="214526"/>
                  </a:cubicBezTo>
                  <a:cubicBezTo>
                    <a:pt x="217305" y="215082"/>
                    <a:pt x="219528" y="215082"/>
                    <a:pt x="221196" y="215082"/>
                  </a:cubicBezTo>
                  <a:cubicBezTo>
                    <a:pt x="233422" y="213971"/>
                    <a:pt x="242315" y="203411"/>
                    <a:pt x="241203" y="191184"/>
                  </a:cubicBezTo>
                  <a:cubicBezTo>
                    <a:pt x="241203" y="191184"/>
                    <a:pt x="241203" y="190628"/>
                    <a:pt x="241203" y="190628"/>
                  </a:cubicBezTo>
                  <a:cubicBezTo>
                    <a:pt x="242870" y="191184"/>
                    <a:pt x="245094" y="191184"/>
                    <a:pt x="246761" y="191184"/>
                  </a:cubicBezTo>
                  <a:cubicBezTo>
                    <a:pt x="258988" y="190073"/>
                    <a:pt x="267880" y="179513"/>
                    <a:pt x="266769" y="167286"/>
                  </a:cubicBezTo>
                  <a:cubicBezTo>
                    <a:pt x="266769" y="166175"/>
                    <a:pt x="266213" y="165063"/>
                    <a:pt x="266213" y="163951"/>
                  </a:cubicBezTo>
                  <a:cubicBezTo>
                    <a:pt x="269547" y="165619"/>
                    <a:pt x="273438" y="166730"/>
                    <a:pt x="277884" y="166175"/>
                  </a:cubicBezTo>
                  <a:cubicBezTo>
                    <a:pt x="290111" y="165063"/>
                    <a:pt x="299003" y="154503"/>
                    <a:pt x="297892" y="142277"/>
                  </a:cubicBezTo>
                  <a:cubicBezTo>
                    <a:pt x="298447" y="136163"/>
                    <a:pt x="295668" y="131161"/>
                    <a:pt x="291778" y="127271"/>
                  </a:cubicBez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332F4AE-2966-4F4F-AEED-6BBFA52157F1}"/>
                </a:ext>
              </a:extLst>
            </p:cNvPr>
            <p:cNvSpPr/>
            <p:nvPr/>
          </p:nvSpPr>
          <p:spPr>
            <a:xfrm>
              <a:off x="5878244" y="3346693"/>
              <a:ext cx="111197" cy="132316"/>
            </a:xfrm>
            <a:custGeom>
              <a:avLst/>
              <a:gdLst>
                <a:gd name="connsiteX0" fmla="*/ 111197 w 111197"/>
                <a:gd name="connsiteY0" fmla="*/ 104484 h 132316"/>
                <a:gd name="connsiteX1" fmla="*/ 68403 w 111197"/>
                <a:gd name="connsiteY1" fmla="*/ 130605 h 132316"/>
                <a:gd name="connsiteX2" fmla="*/ 53397 w 111197"/>
                <a:gd name="connsiteY2" fmla="*/ 126715 h 132316"/>
                <a:gd name="connsiteX3" fmla="*/ 1711 w 111197"/>
                <a:gd name="connsiteY3" fmla="*/ 41127 h 132316"/>
                <a:gd name="connsiteX4" fmla="*/ 5601 w 111197"/>
                <a:gd name="connsiteY4" fmla="*/ 26121 h 132316"/>
                <a:gd name="connsiteX5" fmla="*/ 48395 w 111197"/>
                <a:gd name="connsiteY5" fmla="*/ 0 h 132316"/>
                <a:gd name="connsiteX6" fmla="*/ 111197 w 111197"/>
                <a:gd name="connsiteY6" fmla="*/ 104484 h 13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97" h="132316">
                  <a:moveTo>
                    <a:pt x="111197" y="104484"/>
                  </a:moveTo>
                  <a:lnTo>
                    <a:pt x="68403" y="130605"/>
                  </a:lnTo>
                  <a:cubicBezTo>
                    <a:pt x="63401" y="133940"/>
                    <a:pt x="56176" y="132273"/>
                    <a:pt x="53397" y="126715"/>
                  </a:cubicBezTo>
                  <a:lnTo>
                    <a:pt x="1711" y="41127"/>
                  </a:lnTo>
                  <a:cubicBezTo>
                    <a:pt x="-1624" y="36125"/>
                    <a:pt x="44" y="28900"/>
                    <a:pt x="5601" y="26121"/>
                  </a:cubicBezTo>
                  <a:lnTo>
                    <a:pt x="48395" y="0"/>
                  </a:lnTo>
                  <a:lnTo>
                    <a:pt x="111197" y="104484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4420190-BDFF-4396-BE3E-0A5B17934C4B}"/>
                </a:ext>
              </a:extLst>
            </p:cNvPr>
            <p:cNvSpPr/>
            <p:nvPr/>
          </p:nvSpPr>
          <p:spPr>
            <a:xfrm>
              <a:off x="5685378" y="3391627"/>
              <a:ext cx="235148" cy="130688"/>
            </a:xfrm>
            <a:custGeom>
              <a:avLst/>
              <a:gdLst>
                <a:gd name="connsiteX0" fmla="*/ 187908 w 235148"/>
                <a:gd name="connsiteY0" fmla="*/ 7308 h 130688"/>
                <a:gd name="connsiteX1" fmla="*/ 71197 w 235148"/>
                <a:gd name="connsiteY1" fmla="*/ 639 h 130688"/>
                <a:gd name="connsiteX2" fmla="*/ 68418 w 235148"/>
                <a:gd name="connsiteY2" fmla="*/ 83 h 130688"/>
                <a:gd name="connsiteX3" fmla="*/ 49522 w 235148"/>
                <a:gd name="connsiteY3" fmla="*/ 7308 h 130688"/>
                <a:gd name="connsiteX4" fmla="*/ 5616 w 235148"/>
                <a:gd name="connsiteY4" fmla="*/ 57327 h 130688"/>
                <a:gd name="connsiteX5" fmla="*/ 7839 w 235148"/>
                <a:gd name="connsiteY5" fmla="*/ 88450 h 130688"/>
                <a:gd name="connsiteX6" fmla="*/ 24512 w 235148"/>
                <a:gd name="connsiteY6" fmla="*/ 94008 h 130688"/>
                <a:gd name="connsiteX7" fmla="*/ 39518 w 235148"/>
                <a:gd name="connsiteY7" fmla="*/ 86227 h 130688"/>
                <a:gd name="connsiteX8" fmla="*/ 85091 w 235148"/>
                <a:gd name="connsiteY8" fmla="*/ 33985 h 130688"/>
                <a:gd name="connsiteX9" fmla="*/ 189020 w 235148"/>
                <a:gd name="connsiteY9" fmla="*/ 123463 h 130688"/>
                <a:gd name="connsiteX10" fmla="*/ 189020 w 235148"/>
                <a:gd name="connsiteY10" fmla="*/ 123463 h 130688"/>
                <a:gd name="connsiteX11" fmla="*/ 189020 w 235148"/>
                <a:gd name="connsiteY11" fmla="*/ 123463 h 130688"/>
                <a:gd name="connsiteX12" fmla="*/ 195133 w 235148"/>
                <a:gd name="connsiteY12" fmla="*/ 130688 h 130688"/>
                <a:gd name="connsiteX13" fmla="*/ 235148 w 235148"/>
                <a:gd name="connsiteY13" fmla="*/ 84560 h 130688"/>
                <a:gd name="connsiteX14" fmla="*/ 187908 w 235148"/>
                <a:gd name="connsiteY14" fmla="*/ 7308 h 1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48" h="130688">
                  <a:moveTo>
                    <a:pt x="187908" y="7308"/>
                  </a:moveTo>
                  <a:cubicBezTo>
                    <a:pt x="141779" y="23981"/>
                    <a:pt x="108433" y="7864"/>
                    <a:pt x="71197" y="639"/>
                  </a:cubicBezTo>
                  <a:cubicBezTo>
                    <a:pt x="70641" y="639"/>
                    <a:pt x="68418" y="83"/>
                    <a:pt x="68418" y="83"/>
                  </a:cubicBezTo>
                  <a:cubicBezTo>
                    <a:pt x="61749" y="-473"/>
                    <a:pt x="54524" y="1750"/>
                    <a:pt x="49522" y="7308"/>
                  </a:cubicBezTo>
                  <a:lnTo>
                    <a:pt x="5616" y="57327"/>
                  </a:lnTo>
                  <a:cubicBezTo>
                    <a:pt x="-2720" y="66775"/>
                    <a:pt x="-1609" y="80669"/>
                    <a:pt x="7839" y="88450"/>
                  </a:cubicBezTo>
                  <a:cubicBezTo>
                    <a:pt x="12841" y="92340"/>
                    <a:pt x="18399" y="94563"/>
                    <a:pt x="24512" y="94008"/>
                  </a:cubicBezTo>
                  <a:cubicBezTo>
                    <a:pt x="30070" y="93452"/>
                    <a:pt x="35628" y="91229"/>
                    <a:pt x="39518" y="86227"/>
                  </a:cubicBezTo>
                  <a:cubicBezTo>
                    <a:pt x="39518" y="86227"/>
                    <a:pt x="85091" y="33985"/>
                    <a:pt x="85091" y="33985"/>
                  </a:cubicBezTo>
                  <a:lnTo>
                    <a:pt x="189020" y="123463"/>
                  </a:lnTo>
                  <a:lnTo>
                    <a:pt x="189020" y="123463"/>
                  </a:lnTo>
                  <a:lnTo>
                    <a:pt x="189020" y="123463"/>
                  </a:lnTo>
                  <a:cubicBezTo>
                    <a:pt x="191798" y="126242"/>
                    <a:pt x="192910" y="127354"/>
                    <a:pt x="195133" y="130688"/>
                  </a:cubicBezTo>
                  <a:lnTo>
                    <a:pt x="235148" y="84560"/>
                  </a:lnTo>
                  <a:lnTo>
                    <a:pt x="187908" y="7308"/>
                  </a:lnTo>
                  <a:close/>
                </a:path>
              </a:pathLst>
            </a:custGeom>
            <a:grpFill/>
            <a:ln w="55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97F0907-4F62-425E-8E7C-487626629137}"/>
              </a:ext>
            </a:extLst>
          </p:cNvPr>
          <p:cNvGrpSpPr/>
          <p:nvPr/>
        </p:nvGrpSpPr>
        <p:grpSpPr>
          <a:xfrm>
            <a:off x="2955215" y="4104570"/>
            <a:ext cx="252361" cy="407661"/>
            <a:chOff x="8505436" y="2682482"/>
            <a:chExt cx="252361" cy="407661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467525B-CBB8-4954-8A23-1488E4A30936}"/>
                </a:ext>
              </a:extLst>
            </p:cNvPr>
            <p:cNvSpPr/>
            <p:nvPr/>
          </p:nvSpPr>
          <p:spPr>
            <a:xfrm>
              <a:off x="8568527" y="2963963"/>
              <a:ext cx="126180" cy="29118"/>
            </a:xfrm>
            <a:custGeom>
              <a:avLst/>
              <a:gdLst>
                <a:gd name="connsiteX0" fmla="*/ 14559 w 126180"/>
                <a:gd name="connsiteY0" fmla="*/ 0 h 29118"/>
                <a:gd name="connsiteX1" fmla="*/ 111622 w 126180"/>
                <a:gd name="connsiteY1" fmla="*/ 0 h 29118"/>
                <a:gd name="connsiteX2" fmla="*/ 126181 w 126180"/>
                <a:gd name="connsiteY2" fmla="*/ 14559 h 29118"/>
                <a:gd name="connsiteX3" fmla="*/ 111622 w 126180"/>
                <a:gd name="connsiteY3" fmla="*/ 29119 h 29118"/>
                <a:gd name="connsiteX4" fmla="*/ 14559 w 126180"/>
                <a:gd name="connsiteY4" fmla="*/ 29119 h 29118"/>
                <a:gd name="connsiteX5" fmla="*/ 0 w 126180"/>
                <a:gd name="connsiteY5" fmla="*/ 14559 h 29118"/>
                <a:gd name="connsiteX6" fmla="*/ 14559 w 126180"/>
                <a:gd name="connsiteY6" fmla="*/ 0 h 2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80" h="29118">
                  <a:moveTo>
                    <a:pt x="14559" y="0"/>
                  </a:moveTo>
                  <a:lnTo>
                    <a:pt x="111622" y="0"/>
                  </a:lnTo>
                  <a:cubicBezTo>
                    <a:pt x="119872" y="0"/>
                    <a:pt x="126181" y="6309"/>
                    <a:pt x="126181" y="14559"/>
                  </a:cubicBezTo>
                  <a:cubicBezTo>
                    <a:pt x="126181" y="22810"/>
                    <a:pt x="119872" y="29119"/>
                    <a:pt x="111622" y="29119"/>
                  </a:cubicBezTo>
                  <a:lnTo>
                    <a:pt x="14559" y="29119"/>
                  </a:lnTo>
                  <a:cubicBezTo>
                    <a:pt x="6309" y="29119"/>
                    <a:pt x="0" y="22810"/>
                    <a:pt x="0" y="14559"/>
                  </a:cubicBezTo>
                  <a:cubicBezTo>
                    <a:pt x="0" y="6309"/>
                    <a:pt x="6309" y="0"/>
                    <a:pt x="14559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0DAA1EC-CD1C-4B78-87A6-89DD7B70DA33}"/>
                </a:ext>
              </a:extLst>
            </p:cNvPr>
            <p:cNvSpPr/>
            <p:nvPr/>
          </p:nvSpPr>
          <p:spPr>
            <a:xfrm>
              <a:off x="8568527" y="3012494"/>
              <a:ext cx="126180" cy="29118"/>
            </a:xfrm>
            <a:custGeom>
              <a:avLst/>
              <a:gdLst>
                <a:gd name="connsiteX0" fmla="*/ 14559 w 126180"/>
                <a:gd name="connsiteY0" fmla="*/ 0 h 29118"/>
                <a:gd name="connsiteX1" fmla="*/ 111622 w 126180"/>
                <a:gd name="connsiteY1" fmla="*/ 0 h 29118"/>
                <a:gd name="connsiteX2" fmla="*/ 126181 w 126180"/>
                <a:gd name="connsiteY2" fmla="*/ 14559 h 29118"/>
                <a:gd name="connsiteX3" fmla="*/ 111622 w 126180"/>
                <a:gd name="connsiteY3" fmla="*/ 29119 h 29118"/>
                <a:gd name="connsiteX4" fmla="*/ 14559 w 126180"/>
                <a:gd name="connsiteY4" fmla="*/ 29119 h 29118"/>
                <a:gd name="connsiteX5" fmla="*/ 0 w 126180"/>
                <a:gd name="connsiteY5" fmla="*/ 14559 h 29118"/>
                <a:gd name="connsiteX6" fmla="*/ 14559 w 126180"/>
                <a:gd name="connsiteY6" fmla="*/ 0 h 2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80" h="29118">
                  <a:moveTo>
                    <a:pt x="14559" y="0"/>
                  </a:moveTo>
                  <a:lnTo>
                    <a:pt x="111622" y="0"/>
                  </a:lnTo>
                  <a:cubicBezTo>
                    <a:pt x="119872" y="0"/>
                    <a:pt x="126181" y="6309"/>
                    <a:pt x="126181" y="14559"/>
                  </a:cubicBezTo>
                  <a:cubicBezTo>
                    <a:pt x="126181" y="22810"/>
                    <a:pt x="119872" y="29119"/>
                    <a:pt x="111622" y="29119"/>
                  </a:cubicBezTo>
                  <a:lnTo>
                    <a:pt x="14559" y="29119"/>
                  </a:lnTo>
                  <a:cubicBezTo>
                    <a:pt x="6309" y="29119"/>
                    <a:pt x="0" y="22810"/>
                    <a:pt x="0" y="14559"/>
                  </a:cubicBezTo>
                  <a:cubicBezTo>
                    <a:pt x="0" y="6309"/>
                    <a:pt x="6309" y="0"/>
                    <a:pt x="14559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ECA710D-09A9-4406-9680-3420D1F836F8}"/>
                </a:ext>
              </a:extLst>
            </p:cNvPr>
            <p:cNvSpPr/>
            <p:nvPr/>
          </p:nvSpPr>
          <p:spPr>
            <a:xfrm>
              <a:off x="8600072" y="3061025"/>
              <a:ext cx="63090" cy="29118"/>
            </a:xfrm>
            <a:custGeom>
              <a:avLst/>
              <a:gdLst>
                <a:gd name="connsiteX0" fmla="*/ 0 w 63090"/>
                <a:gd name="connsiteY0" fmla="*/ 0 h 29118"/>
                <a:gd name="connsiteX1" fmla="*/ 31545 w 63090"/>
                <a:gd name="connsiteY1" fmla="*/ 29119 h 29118"/>
                <a:gd name="connsiteX2" fmla="*/ 63090 w 63090"/>
                <a:gd name="connsiteY2" fmla="*/ 0 h 29118"/>
                <a:gd name="connsiteX3" fmla="*/ 0 w 63090"/>
                <a:gd name="connsiteY3" fmla="*/ 0 h 2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90" h="29118">
                  <a:moveTo>
                    <a:pt x="0" y="0"/>
                  </a:moveTo>
                  <a:cubicBezTo>
                    <a:pt x="1456" y="16501"/>
                    <a:pt x="15045" y="29119"/>
                    <a:pt x="31545" y="29119"/>
                  </a:cubicBezTo>
                  <a:cubicBezTo>
                    <a:pt x="48046" y="29119"/>
                    <a:pt x="61635" y="16501"/>
                    <a:pt x="630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45B2C23-6DD4-4A6A-95C9-A676780E8DCC}"/>
                </a:ext>
              </a:extLst>
            </p:cNvPr>
            <p:cNvSpPr/>
            <p:nvPr/>
          </p:nvSpPr>
          <p:spPr>
            <a:xfrm>
              <a:off x="8505436" y="2682482"/>
              <a:ext cx="252361" cy="262068"/>
            </a:xfrm>
            <a:custGeom>
              <a:avLst/>
              <a:gdLst>
                <a:gd name="connsiteX0" fmla="*/ 126181 w 252361"/>
                <a:gd name="connsiteY0" fmla="*/ 0 h 262068"/>
                <a:gd name="connsiteX1" fmla="*/ 126181 w 252361"/>
                <a:gd name="connsiteY1" fmla="*/ 0 h 262068"/>
                <a:gd name="connsiteX2" fmla="*/ 126181 w 252361"/>
                <a:gd name="connsiteY2" fmla="*/ 0 h 262068"/>
                <a:gd name="connsiteX3" fmla="*/ 0 w 252361"/>
                <a:gd name="connsiteY3" fmla="*/ 124725 h 262068"/>
                <a:gd name="connsiteX4" fmla="*/ 0 w 252361"/>
                <a:gd name="connsiteY4" fmla="*/ 129093 h 262068"/>
                <a:gd name="connsiteX5" fmla="*/ 8736 w 252361"/>
                <a:gd name="connsiteY5" fmla="*/ 172771 h 262068"/>
                <a:gd name="connsiteX6" fmla="*/ 30575 w 252361"/>
                <a:gd name="connsiteY6" fmla="*/ 208684 h 262068"/>
                <a:gd name="connsiteX7" fmla="*/ 60179 w 252361"/>
                <a:gd name="connsiteY7" fmla="*/ 256730 h 262068"/>
                <a:gd name="connsiteX8" fmla="*/ 68914 w 252361"/>
                <a:gd name="connsiteY8" fmla="*/ 262068 h 262068"/>
                <a:gd name="connsiteX9" fmla="*/ 183448 w 252361"/>
                <a:gd name="connsiteY9" fmla="*/ 262068 h 262068"/>
                <a:gd name="connsiteX10" fmla="*/ 192183 w 252361"/>
                <a:gd name="connsiteY10" fmla="*/ 256730 h 262068"/>
                <a:gd name="connsiteX11" fmla="*/ 221787 w 252361"/>
                <a:gd name="connsiteY11" fmla="*/ 208684 h 262068"/>
                <a:gd name="connsiteX12" fmla="*/ 243626 w 252361"/>
                <a:gd name="connsiteY12" fmla="*/ 172771 h 262068"/>
                <a:gd name="connsiteX13" fmla="*/ 252362 w 252361"/>
                <a:gd name="connsiteY13" fmla="*/ 129093 h 262068"/>
                <a:gd name="connsiteX14" fmla="*/ 252362 w 252361"/>
                <a:gd name="connsiteY14" fmla="*/ 124725 h 262068"/>
                <a:gd name="connsiteX15" fmla="*/ 126181 w 252361"/>
                <a:gd name="connsiteY15" fmla="*/ 0 h 262068"/>
                <a:gd name="connsiteX16" fmla="*/ 223243 w 252361"/>
                <a:gd name="connsiteY16" fmla="*/ 128608 h 262068"/>
                <a:gd name="connsiteX17" fmla="*/ 216449 w 252361"/>
                <a:gd name="connsiteY17" fmla="*/ 162579 h 262068"/>
                <a:gd name="connsiteX18" fmla="*/ 199948 w 252361"/>
                <a:gd name="connsiteY18" fmla="*/ 189271 h 262068"/>
                <a:gd name="connsiteX19" fmla="*/ 171800 w 252361"/>
                <a:gd name="connsiteY19" fmla="*/ 232950 h 262068"/>
                <a:gd name="connsiteX20" fmla="*/ 126181 w 252361"/>
                <a:gd name="connsiteY20" fmla="*/ 232950 h 262068"/>
                <a:gd name="connsiteX21" fmla="*/ 81047 w 252361"/>
                <a:gd name="connsiteY21" fmla="*/ 232950 h 262068"/>
                <a:gd name="connsiteX22" fmla="*/ 52899 w 252361"/>
                <a:gd name="connsiteY22" fmla="*/ 189271 h 262068"/>
                <a:gd name="connsiteX23" fmla="*/ 36398 w 252361"/>
                <a:gd name="connsiteY23" fmla="*/ 162579 h 262068"/>
                <a:gd name="connsiteX24" fmla="*/ 29604 w 252361"/>
                <a:gd name="connsiteY24" fmla="*/ 128608 h 262068"/>
                <a:gd name="connsiteX25" fmla="*/ 29604 w 252361"/>
                <a:gd name="connsiteY25" fmla="*/ 124725 h 262068"/>
                <a:gd name="connsiteX26" fmla="*/ 126666 w 252361"/>
                <a:gd name="connsiteY26" fmla="*/ 28633 h 262068"/>
                <a:gd name="connsiteX27" fmla="*/ 126666 w 252361"/>
                <a:gd name="connsiteY27" fmla="*/ 28633 h 262068"/>
                <a:gd name="connsiteX28" fmla="*/ 126666 w 252361"/>
                <a:gd name="connsiteY28" fmla="*/ 28633 h 262068"/>
                <a:gd name="connsiteX29" fmla="*/ 126666 w 252361"/>
                <a:gd name="connsiteY29" fmla="*/ 28633 h 262068"/>
                <a:gd name="connsiteX30" fmla="*/ 126666 w 252361"/>
                <a:gd name="connsiteY30" fmla="*/ 28633 h 262068"/>
                <a:gd name="connsiteX31" fmla="*/ 126666 w 252361"/>
                <a:gd name="connsiteY31" fmla="*/ 28633 h 262068"/>
                <a:gd name="connsiteX32" fmla="*/ 126666 w 252361"/>
                <a:gd name="connsiteY32" fmla="*/ 28633 h 262068"/>
                <a:gd name="connsiteX33" fmla="*/ 223729 w 252361"/>
                <a:gd name="connsiteY33" fmla="*/ 124725 h 262068"/>
                <a:gd name="connsiteX34" fmla="*/ 223729 w 252361"/>
                <a:gd name="connsiteY34" fmla="*/ 128608 h 26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2361" h="262068">
                  <a:moveTo>
                    <a:pt x="126181" y="0"/>
                  </a:moveTo>
                  <a:cubicBezTo>
                    <a:pt x="126181" y="0"/>
                    <a:pt x="126181" y="0"/>
                    <a:pt x="126181" y="0"/>
                  </a:cubicBezTo>
                  <a:cubicBezTo>
                    <a:pt x="126181" y="0"/>
                    <a:pt x="126181" y="0"/>
                    <a:pt x="126181" y="0"/>
                  </a:cubicBezTo>
                  <a:cubicBezTo>
                    <a:pt x="57267" y="485"/>
                    <a:pt x="1456" y="55811"/>
                    <a:pt x="0" y="124725"/>
                  </a:cubicBezTo>
                  <a:lnTo>
                    <a:pt x="0" y="129093"/>
                  </a:lnTo>
                  <a:cubicBezTo>
                    <a:pt x="485" y="144138"/>
                    <a:pt x="3397" y="158697"/>
                    <a:pt x="8736" y="172771"/>
                  </a:cubicBezTo>
                  <a:cubicBezTo>
                    <a:pt x="14074" y="185874"/>
                    <a:pt x="21354" y="198007"/>
                    <a:pt x="30575" y="208684"/>
                  </a:cubicBezTo>
                  <a:cubicBezTo>
                    <a:pt x="42222" y="221302"/>
                    <a:pt x="54840" y="246053"/>
                    <a:pt x="60179" y="256730"/>
                  </a:cubicBezTo>
                  <a:cubicBezTo>
                    <a:pt x="61635" y="260127"/>
                    <a:pt x="65032" y="262068"/>
                    <a:pt x="68914" y="262068"/>
                  </a:cubicBezTo>
                  <a:lnTo>
                    <a:pt x="183448" y="262068"/>
                  </a:lnTo>
                  <a:cubicBezTo>
                    <a:pt x="187330" y="262068"/>
                    <a:pt x="190727" y="260127"/>
                    <a:pt x="192183" y="256730"/>
                  </a:cubicBezTo>
                  <a:cubicBezTo>
                    <a:pt x="197522" y="246053"/>
                    <a:pt x="210140" y="221302"/>
                    <a:pt x="221787" y="208684"/>
                  </a:cubicBezTo>
                  <a:cubicBezTo>
                    <a:pt x="231008" y="198007"/>
                    <a:pt x="238773" y="185874"/>
                    <a:pt x="243626" y="172771"/>
                  </a:cubicBezTo>
                  <a:cubicBezTo>
                    <a:pt x="248965" y="158697"/>
                    <a:pt x="251877" y="144138"/>
                    <a:pt x="252362" y="129093"/>
                  </a:cubicBezTo>
                  <a:lnTo>
                    <a:pt x="252362" y="124725"/>
                  </a:lnTo>
                  <a:cubicBezTo>
                    <a:pt x="250906" y="55811"/>
                    <a:pt x="195095" y="485"/>
                    <a:pt x="126181" y="0"/>
                  </a:cubicBezTo>
                  <a:close/>
                  <a:moveTo>
                    <a:pt x="223243" y="128608"/>
                  </a:moveTo>
                  <a:cubicBezTo>
                    <a:pt x="222758" y="140255"/>
                    <a:pt x="220331" y="151902"/>
                    <a:pt x="216449" y="162579"/>
                  </a:cubicBezTo>
                  <a:cubicBezTo>
                    <a:pt x="212566" y="172286"/>
                    <a:pt x="207228" y="181507"/>
                    <a:pt x="199948" y="189271"/>
                  </a:cubicBezTo>
                  <a:cubicBezTo>
                    <a:pt x="188786" y="202860"/>
                    <a:pt x="179080" y="217420"/>
                    <a:pt x="171800" y="232950"/>
                  </a:cubicBezTo>
                  <a:lnTo>
                    <a:pt x="126181" y="232950"/>
                  </a:lnTo>
                  <a:lnTo>
                    <a:pt x="81047" y="232950"/>
                  </a:lnTo>
                  <a:cubicBezTo>
                    <a:pt x="73282" y="217420"/>
                    <a:pt x="63576" y="202860"/>
                    <a:pt x="52899" y="189271"/>
                  </a:cubicBezTo>
                  <a:cubicBezTo>
                    <a:pt x="46105" y="181507"/>
                    <a:pt x="40281" y="172286"/>
                    <a:pt x="36398" y="162579"/>
                  </a:cubicBezTo>
                  <a:cubicBezTo>
                    <a:pt x="32031" y="151902"/>
                    <a:pt x="30089" y="140255"/>
                    <a:pt x="29604" y="128608"/>
                  </a:cubicBezTo>
                  <a:lnTo>
                    <a:pt x="29604" y="124725"/>
                  </a:lnTo>
                  <a:cubicBezTo>
                    <a:pt x="30575" y="71826"/>
                    <a:pt x="73767" y="29119"/>
                    <a:pt x="126666" y="28633"/>
                  </a:cubicBezTo>
                  <a:lnTo>
                    <a:pt x="126666" y="28633"/>
                  </a:lnTo>
                  <a:lnTo>
                    <a:pt x="126666" y="28633"/>
                  </a:lnTo>
                  <a:cubicBezTo>
                    <a:pt x="126666" y="28633"/>
                    <a:pt x="126666" y="28633"/>
                    <a:pt x="126666" y="28633"/>
                  </a:cubicBezTo>
                  <a:cubicBezTo>
                    <a:pt x="126666" y="28633"/>
                    <a:pt x="126666" y="28633"/>
                    <a:pt x="126666" y="28633"/>
                  </a:cubicBezTo>
                  <a:lnTo>
                    <a:pt x="126666" y="28633"/>
                  </a:lnTo>
                  <a:lnTo>
                    <a:pt x="126666" y="28633"/>
                  </a:lnTo>
                  <a:cubicBezTo>
                    <a:pt x="179565" y="29119"/>
                    <a:pt x="222758" y="71341"/>
                    <a:pt x="223729" y="124725"/>
                  </a:cubicBezTo>
                  <a:lnTo>
                    <a:pt x="223729" y="128608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1B49C72-BFD7-4AA2-8993-103A54120F4C}"/>
              </a:ext>
            </a:extLst>
          </p:cNvPr>
          <p:cNvCxnSpPr>
            <a:cxnSpLocks/>
          </p:cNvCxnSpPr>
          <p:nvPr/>
        </p:nvCxnSpPr>
        <p:spPr>
          <a:xfrm>
            <a:off x="8895043" y="3778497"/>
            <a:ext cx="0" cy="600192"/>
          </a:xfrm>
          <a:prstGeom prst="line">
            <a:avLst/>
          </a:prstGeom>
          <a:ln w="1905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0FCF39F-E527-4AF8-90ED-F29A1AA571D6}"/>
              </a:ext>
            </a:extLst>
          </p:cNvPr>
          <p:cNvSpPr/>
          <p:nvPr/>
        </p:nvSpPr>
        <p:spPr>
          <a:xfrm>
            <a:off x="9039153" y="3622886"/>
            <a:ext cx="2194136" cy="1015663"/>
          </a:xfrm>
          <a:prstGeom prst="rect">
            <a:avLst/>
          </a:prstGeom>
        </p:spPr>
        <p:txBody>
          <a:bodyPr wrap="square" lIns="0" rIns="0" anchor="b">
            <a:spAutoFit/>
          </a:bodyPr>
          <a:lstStyle/>
          <a:p>
            <a:pPr algn="just"/>
            <a:r>
              <a:rPr lang="hu-HU" sz="2000" dirty="0" smtClean="0"/>
              <a:t>fiatal </a:t>
            </a:r>
            <a:r>
              <a:rPr lang="hu-HU" sz="2000" dirty="0"/>
              <a:t>mezőgazdasági termelők induló támogatásával</a:t>
            </a:r>
          </a:p>
        </p:txBody>
      </p:sp>
      <p:grpSp>
        <p:nvGrpSpPr>
          <p:cNvPr id="35" name="Google Shape;781;p49"/>
          <p:cNvGrpSpPr/>
          <p:nvPr/>
        </p:nvGrpSpPr>
        <p:grpSpPr>
          <a:xfrm>
            <a:off x="8500953" y="2558920"/>
            <a:ext cx="394090" cy="241980"/>
            <a:chOff x="4601275" y="1702875"/>
            <a:chExt cx="471400" cy="289450"/>
          </a:xfrm>
          <a:solidFill>
            <a:schemeClr val="bg1"/>
          </a:solidFill>
        </p:grpSpPr>
        <p:sp>
          <p:nvSpPr>
            <p:cNvPr id="37" name="Google Shape;782;p4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3;p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4;p4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85;p4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6;p4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5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" y="201330"/>
            <a:ext cx="9501928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RD05 - Generációs megújulás fiatal mezőgazdasági termelők induló támogatásával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59292" y="1209675"/>
            <a:ext cx="11094508" cy="496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b="1" u="sng" dirty="0" smtClean="0"/>
              <a:t>Cél</a:t>
            </a:r>
            <a:r>
              <a:rPr lang="hu-HU" sz="2400" dirty="0" smtClean="0"/>
              <a:t>: A mezőgazdaságban tapasztalható elöregedés megállítása, az agrár-nemzedékváltás ösztönzése, valamint a fiatalok vidékről történő elvándorlásának csökkentése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8</a:t>
            </a:fld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08785"/>
              </p:ext>
            </p:extLst>
          </p:nvPr>
        </p:nvGraphicFramePr>
        <p:xfrm>
          <a:off x="333373" y="1993392"/>
          <a:ext cx="11610976" cy="453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488"/>
                <a:gridCol w="5805488"/>
              </a:tblGrid>
              <a:tr h="459181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hu-HU" sz="2400" b="1" u="none" dirty="0" smtClean="0">
                          <a:solidFill>
                            <a:schemeClr val="tx1"/>
                          </a:solidFill>
                        </a:rPr>
                        <a:t>Támogatható kedvezményezettek</a:t>
                      </a:r>
                      <a:r>
                        <a:rPr lang="hu-HU" sz="2400" u="none" dirty="0" smtClean="0">
                          <a:solidFill>
                            <a:schemeClr val="tx1"/>
                          </a:solidFill>
                        </a:rPr>
                        <a:t> és j</a:t>
                      </a:r>
                      <a:r>
                        <a:rPr lang="hu-HU" sz="2400" b="1" u="none" dirty="0" smtClean="0">
                          <a:solidFill>
                            <a:schemeClr val="tx1"/>
                          </a:solidFill>
                        </a:rPr>
                        <a:t>ogosultsági kritériumok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1010198">
                <a:tc>
                  <a:txBody>
                    <a:bodyPr/>
                    <a:lstStyle/>
                    <a:p>
                      <a:pPr algn="ctr"/>
                      <a:endParaRPr lang="hu-HU" sz="2000" b="0" dirty="0" smtClean="0"/>
                    </a:p>
                    <a:p>
                      <a:pPr algn="ctr"/>
                      <a:r>
                        <a:rPr lang="hu-HU" sz="2000" b="0" dirty="0" smtClean="0"/>
                        <a:t>Legalább 18 és legfeljebb 40 éves </a:t>
                      </a:r>
                    </a:p>
                    <a:p>
                      <a:pPr algn="ctr"/>
                      <a:r>
                        <a:rPr lang="hu-HU" sz="2000" b="1" dirty="0" smtClean="0"/>
                        <a:t>természetes személy</a:t>
                      </a:r>
                      <a:endParaRPr lang="hu-HU" sz="20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 smtClean="0"/>
                        <a:t>Mezőgazdasági tevékenységet a pályázat benyújtásától számított 5 évnél nem régebben főtevékenységként végző</a:t>
                      </a:r>
                      <a:r>
                        <a:rPr lang="hu-HU" sz="2000" b="1" dirty="0" smtClean="0"/>
                        <a:t> vállalkozás</a:t>
                      </a:r>
                      <a:endParaRPr lang="hu-HU" sz="20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9533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államilag elismert mezőgazdasági jellegű szakismerettel rendelkezik</a:t>
                      </a:r>
                      <a:endParaRPr lang="hu-HU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jogi személy vezető tisztségviselője és tulajdonosa legalább 18 és legfeljebb 40 éves</a:t>
                      </a:r>
                      <a:endParaRPr lang="hu-HU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7906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legfeljebb 5 éve alapított mezőgazdasági üzemet vezet</a:t>
                      </a:r>
                      <a:endParaRPr lang="hu-HU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jogi személy vezető tisztségviselője és tulajdonosa államilag elismert mezőgazdasági jellegű szakismerettel rendelkezik</a:t>
                      </a:r>
                      <a:endParaRPr lang="hu-HU" sz="2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16319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legalább 10.000 STÉ értékű, de legfeljebb 50.000 STÉ értékű mezőgazdasági üzemmérettel rendelkezik</a:t>
                      </a:r>
                      <a:endParaRPr lang="hu-HU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jogi személy legalább 10.000 STÉ értékű, a jogi személy és a jogi személy ügyvezetője és tulajdonosa együttesen legfeljebb 50.000 STÉ értékű üzemmérettel rendelkezik</a:t>
                      </a:r>
                      <a:endParaRPr lang="hu-HU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\\gvvrhomes01\gvvrhomes01\JuhaszAni\Dokumentumok\My Pictures\cap_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01" y="86580"/>
            <a:ext cx="7810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430;p2"/>
          <p:cNvPicPr preferRelativeResize="0"/>
          <p:nvPr/>
        </p:nvPicPr>
        <p:blipFill rotWithShape="1">
          <a:blip r:embed="rId4">
            <a:alphaModFix/>
          </a:blip>
          <a:srcRect t="2896" r="2438" b="2421"/>
          <a:stretch/>
        </p:blipFill>
        <p:spPr>
          <a:xfrm>
            <a:off x="9505772" y="168694"/>
            <a:ext cx="675625" cy="648569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5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617" y="0"/>
            <a:ext cx="9756055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RD05 - Generációs megújulás fiatal mezőgazdasági termelők induló támogatásával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67" y="1285876"/>
            <a:ext cx="11142133" cy="51339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b="1" dirty="0" smtClean="0"/>
              <a:t>Kötelezettségvállalások:</a:t>
            </a:r>
            <a:endParaRPr lang="hu-HU" dirty="0" smtClean="0"/>
          </a:p>
          <a:p>
            <a:pPr algn="just"/>
            <a:r>
              <a:rPr lang="hu-HU" dirty="0" smtClean="0"/>
              <a:t>a támogatási döntéstől számított legfeljebb 9 hónapon belül megkezdi az üzleti terv végrehajtását,</a:t>
            </a:r>
          </a:p>
          <a:p>
            <a:pPr algn="just"/>
            <a:r>
              <a:rPr lang="hu-HU" dirty="0" smtClean="0"/>
              <a:t>az üzleti tervben vállalt kötelezettségek teljesítése legkésőbb a 4. gazdálkodási év végére,</a:t>
            </a:r>
          </a:p>
          <a:p>
            <a:pPr algn="just"/>
            <a:r>
              <a:rPr lang="hu-HU" dirty="0" smtClean="0"/>
              <a:t>a kedvezményezett, illetve a jogi személy ügyvezetője és tulajdonosa az üzleti tervben vállalt időszak elteltével legkésőbb a támogatás 4. lezárt gazdálkodási évében mezőgazdasági tevékenységből elért jövedelme eléri legalább az előző évi kötelező bérminimum mértékét, és köteles a gazdaságát személyes közreműködéssel vezetni,</a:t>
            </a:r>
          </a:p>
          <a:p>
            <a:pPr algn="just"/>
            <a:r>
              <a:rPr lang="hu-HU" dirty="0" smtClean="0"/>
              <a:t>évenkénti beszámoló benyújtása,</a:t>
            </a:r>
          </a:p>
          <a:p>
            <a:pPr algn="just"/>
            <a:r>
              <a:rPr lang="hu-HU" dirty="0" smtClean="0"/>
              <a:t>szaktanácsadóval való együttműködés</a:t>
            </a:r>
          </a:p>
          <a:p>
            <a:pPr marL="0" indent="0" algn="just">
              <a:buNone/>
            </a:pPr>
            <a:r>
              <a:rPr lang="hu-HU" dirty="0" smtClean="0"/>
              <a:t>Minimum 10 000 EUR STÉ fenntartása az 5. év végéig.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9" name="Picture 2" descr="\\gvvrhomes01\gvvrhomes01\JuhaszAni\Dokumentumok\My Pictures\cap_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01" y="86580"/>
            <a:ext cx="7810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9505772" y="168694"/>
            <a:ext cx="675625" cy="6485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Fazetta 7"/>
          <p:cNvSpPr/>
          <p:nvPr/>
        </p:nvSpPr>
        <p:spPr>
          <a:xfrm>
            <a:off x="9238818" y="4837176"/>
            <a:ext cx="2236902" cy="1280160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Indikatív keretösszeg</a:t>
            </a:r>
            <a:r>
              <a:rPr lang="hu-HU" b="1" dirty="0"/>
              <a:t>: </a:t>
            </a:r>
            <a:r>
              <a:rPr lang="hu-HU" b="1" dirty="0" smtClean="0"/>
              <a:t>106 </a:t>
            </a:r>
            <a:r>
              <a:rPr lang="hu-HU" b="1" dirty="0"/>
              <a:t>millió </a:t>
            </a:r>
            <a:r>
              <a:rPr lang="hu-HU" b="1" dirty="0" smtClean="0"/>
              <a:t>euró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051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15064</TotalTime>
  <Words>3504</Words>
  <Application>Microsoft Office PowerPoint</Application>
  <PresentationFormat>Egyéni</PresentationFormat>
  <Paragraphs>454</Paragraphs>
  <Slides>24</Slides>
  <Notes>18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KAP II. pillér generációváltás és tudásfejlesztés támogatása   </vt:lpstr>
      <vt:lpstr>PowerPoint bemutató</vt:lpstr>
      <vt:lpstr>Új KAP (2023-2027) erősödő zöld elvárásokkal  </vt:lpstr>
      <vt:lpstr>PowerPoint bemutató</vt:lpstr>
      <vt:lpstr>Új KAP Stratégiai Terv beavatkozás típusai (2023-2027)</vt:lpstr>
      <vt:lpstr>Generációs megújulás indokoltsága</vt:lpstr>
      <vt:lpstr>Generációs megújulás beavatkozási logikája</vt:lpstr>
      <vt:lpstr>RD05 - Generációs megújulás fiatal mezőgazdasági termelők induló támogatásával </vt:lpstr>
      <vt:lpstr>RD05 - Generációs megújulás fiatal mezőgazdasági termelők induló támogatásával</vt:lpstr>
      <vt:lpstr>RD06 - Generációs megújulás fiatal mezőgazdasági termelők gazdaságátvevő támogatásával </vt:lpstr>
      <vt:lpstr>RD07 - Generációs megújulás, gazdaságátadási együttműködés</vt:lpstr>
      <vt:lpstr>Új KAP Agrártudás és innovációs rendszere (AKIS)</vt:lpstr>
      <vt:lpstr>Az AKIS és az tudásátadást támogató beavatkozások a KAP Stratégiai Tervben </vt:lpstr>
      <vt:lpstr>RD58 - Képzések és bemutatóüzemi programok </vt:lpstr>
      <vt:lpstr>RD58 - Képzések és bemutatóüzemi  programok</vt:lpstr>
      <vt:lpstr>RD59 - Tájékoztatási szolgáltatások </vt:lpstr>
      <vt:lpstr>RD60 - Tanácsadási szolgáltatások  </vt:lpstr>
      <vt:lpstr>RD60 - Tanácsadási szolgáltatások </vt:lpstr>
      <vt:lpstr>RD61 - Európai Innovációs Partnerség (EIP) együttműködés  </vt:lpstr>
      <vt:lpstr>Agrárcenzus 2020 főbb megállapításai </vt:lpstr>
      <vt:lpstr>RD02 - Mezőgazdasági üzemek digitális átállásának támogatása</vt:lpstr>
      <vt:lpstr>RD56 - Vidékfejlesztési együttműködések a kistelepülések digitális átállásának támogatásért (okos falu)</vt:lpstr>
      <vt:lpstr>KAP Hálózat felépítése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Sörlei Zita</cp:lastModifiedBy>
  <cp:revision>1013</cp:revision>
  <cp:lastPrinted>2020-10-06T08:58:47Z</cp:lastPrinted>
  <dcterms:created xsi:type="dcterms:W3CDTF">2018-02-08T11:39:47Z</dcterms:created>
  <dcterms:modified xsi:type="dcterms:W3CDTF">2022-11-16T15:03:46Z</dcterms:modified>
</cp:coreProperties>
</file>