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1" r:id="rId1"/>
    <p:sldMasterId id="2147483674" r:id="rId2"/>
    <p:sldMasterId id="2147483687" r:id="rId3"/>
    <p:sldMasterId id="2147483700" r:id="rId4"/>
    <p:sldMasterId id="2147483713" r:id="rId5"/>
    <p:sldMasterId id="2147483726" r:id="rId6"/>
  </p:sldMasterIdLst>
  <p:notesMasterIdLst>
    <p:notesMasterId r:id="rId20"/>
  </p:notesMasterIdLst>
  <p:sldIdLst>
    <p:sldId id="467" r:id="rId7"/>
    <p:sldId id="468" r:id="rId8"/>
    <p:sldId id="469" r:id="rId9"/>
    <p:sldId id="476" r:id="rId10"/>
    <p:sldId id="470" r:id="rId11"/>
    <p:sldId id="471" r:id="rId12"/>
    <p:sldId id="472" r:id="rId13"/>
    <p:sldId id="473" r:id="rId14"/>
    <p:sldId id="474" r:id="rId15"/>
    <p:sldId id="475" r:id="rId16"/>
    <p:sldId id="477" r:id="rId17"/>
    <p:sldId id="478" r:id="rId18"/>
    <p:sldId id="479" r:id="rId19"/>
  </p:sldIdLst>
  <p:sldSz cx="12192000" cy="6858000"/>
  <p:notesSz cx="6808788" cy="99409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E05344"/>
    <a:srgbClr val="7BB849"/>
    <a:srgbClr val="F97376"/>
    <a:srgbClr val="EAEAEA"/>
    <a:srgbClr val="AAB0B0"/>
    <a:srgbClr val="A7CF88"/>
    <a:srgbClr val="F59893"/>
    <a:srgbClr val="EE4F4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Közepesen sötét stílus 3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Közepesen sötét stílus 1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Világos stílus 1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Világos stílus 3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85591" autoAdjust="0"/>
  </p:normalViewPr>
  <p:slideViewPr>
    <p:cSldViewPr snapToGrid="0">
      <p:cViewPr varScale="1">
        <p:scale>
          <a:sx n="59" d="100"/>
          <a:sy n="59" d="100"/>
        </p:scale>
        <p:origin x="10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668EE-68D6-43C5-8F4D-0C341910CCBA}" type="datetimeFigureOut">
              <a:rPr lang="hu-HU" smtClean="0"/>
              <a:pPr/>
              <a:t>2022.11.17.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4F6C6-3886-4352-AFBF-DE63810F369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0216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91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Magyarország a Nemzeti Támogatási Program keretében az alábbi intézkedéseket alkalmazza: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altLang="hu-HU" dirty="0"/>
              <a:t>Szőlőültetvények szerkezetátalakítási és átállítási támogatása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altLang="hu-HU" dirty="0"/>
              <a:t>Beruházási támogatás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altLang="hu-HU" dirty="0"/>
              <a:t>Zöldszüreti intézkedés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altLang="hu-HU" dirty="0"/>
              <a:t>Borászati melléktermékek lepárlási támogatása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altLang="hu-HU" dirty="0"/>
              <a:t>Belpiaci tájékoztatási kampányok támogatása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altLang="hu-HU" dirty="0"/>
              <a:t>Külpiaci promóciós intézkedések támogatása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>
                <a:solidFill>
                  <a:prstClr val="black"/>
                </a:solidFill>
              </a:rPr>
              <a:pPr/>
              <a:t>2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53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Támogatott intézkedések: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ültetvények áttelepítése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ültetvények fajtaváltása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szőlőültetvények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támberendezésének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felújítása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Egyéb fontos szakmai paraméterek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Piacképes fajták telepítésének ösztönzése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Jobb ökológiai adottságú területre történő áttelepítés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Versenyképesebb alapanyag-termelés ösztönzése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>
                <a:solidFill>
                  <a:prstClr val="black"/>
                </a:solidFill>
              </a:rPr>
              <a:pPr/>
              <a:t>6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9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beavatkozás célja a korszerű borászati kapacitások létrejöttének ösztönzése.</a:t>
            </a:r>
          </a:p>
          <a:p>
            <a:r>
              <a:rPr lang="hu-HU" dirty="0"/>
              <a:t>Kibővült lehetőségek, amelyekkel</a:t>
            </a:r>
            <a:r>
              <a:rPr lang="hu-HU" baseline="0" dirty="0"/>
              <a:t> a beruházási beavatkozás intézkedései bővíthetők</a:t>
            </a:r>
            <a:r>
              <a:rPr lang="hu-HU" dirty="0"/>
              <a:t>: tárgyi eszközökre és immateriális javakra irányuló beruházások a szőlőtermesztési- és borkészítési rendszerekben, kivéve a szőlőültetvények szerkezetátalakítása és átállítása keretében megvalósítható intézkedések. Ide kell érteni a szőlőművelés és betakarítás gépeit is (kivéve a traktorokat).</a:t>
            </a:r>
          </a:p>
          <a:p>
            <a:r>
              <a:rPr lang="hu-HU" dirty="0"/>
              <a:t>Célcsoport/kedvezményezettek: szőlőtermelők és bortermelők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>
                <a:solidFill>
                  <a:prstClr val="black"/>
                </a:solidFill>
              </a:rPr>
              <a:pPr/>
              <a:t>7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54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Stratégiai Tervben változatlan formában fennmaradó támogatási forma.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>
                <a:solidFill>
                  <a:prstClr val="black"/>
                </a:solidFill>
              </a:rPr>
              <a:pPr/>
              <a:t>10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33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Célja, hogy piaci zavar további negatív hatásait megelőzze, mérsékelje azzal, hogy a termés éretlen állapotban történő megsemmisítésével megakadályozza további piaci feleslegek keletkezését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Alkalmazását eseti jelleggel, piaci zavar esetén tervezzük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Egyéb fontos szakmai paraméterek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/>
              <a:t>Az intézkedést két egymást követő évben ugyanazon parcellán nem lehet elvégezni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>
                <a:solidFill>
                  <a:prstClr val="black"/>
                </a:solidFill>
              </a:rPr>
              <a:pPr/>
              <a:t>11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9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D7C0-6EFF-49B5-B6FE-5AE7356CB41B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0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0422-D6E6-4B46-A30A-206FA572CA2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73C-6C40-4DFA-BA33-66C74E44B58D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49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helye 6" descr="C:\Users\gyurean\AppData\Local\Microsoft\Windows\Temporary Internet Files\Content.Outlook\ZU3ZCX9G\Agrarminiszterium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" b="1097"/>
          <a:stretch>
            <a:fillRect/>
          </a:stretch>
        </p:blipFill>
        <p:spPr bwMode="auto">
          <a:xfrm>
            <a:off x="5231904" y="0"/>
            <a:ext cx="1728192" cy="9486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392" y="980728"/>
            <a:ext cx="109728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3392" y="1916833"/>
            <a:ext cx="109728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cxnSp>
        <p:nvCxnSpPr>
          <p:cNvPr id="10" name="Egyenes összekötő 9"/>
          <p:cNvCxnSpPr/>
          <p:nvPr userDrawn="1"/>
        </p:nvCxnSpPr>
        <p:spPr>
          <a:xfrm>
            <a:off x="623392" y="6669360"/>
            <a:ext cx="110412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623392" y="908720"/>
            <a:ext cx="110412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16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4CD4-0154-424E-A371-0F2943A1242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76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0133" y="2127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E20B-307F-4F70-9FCD-451DD1B112E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Csoportba foglalás 6"/>
          <p:cNvGrpSpPr/>
          <p:nvPr userDrawn="1"/>
        </p:nvGrpSpPr>
        <p:grpSpPr>
          <a:xfrm>
            <a:off x="0" y="6521559"/>
            <a:ext cx="12127992" cy="253024"/>
            <a:chOff x="0" y="6517274"/>
            <a:chExt cx="8924925" cy="251954"/>
          </a:xfrm>
        </p:grpSpPr>
        <p:cxnSp>
          <p:nvCxnSpPr>
            <p:cNvPr id="8" name="Egyenes összekötő 7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Egyenes összekötő 10"/>
          <p:cNvCxnSpPr/>
          <p:nvPr userDrawn="1"/>
        </p:nvCxnSpPr>
        <p:spPr>
          <a:xfrm>
            <a:off x="333308" y="1063231"/>
            <a:ext cx="11525384" cy="12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36043DDE-420F-4155-A78E-F610D8422F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28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67" y="125130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7E68-1DEF-4F07-AC3C-7756F40935FA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Csoportba foglalás 7"/>
          <p:cNvGrpSpPr/>
          <p:nvPr userDrawn="1"/>
        </p:nvGrpSpPr>
        <p:grpSpPr>
          <a:xfrm>
            <a:off x="0" y="6521559"/>
            <a:ext cx="12127992" cy="253024"/>
            <a:chOff x="0" y="6517274"/>
            <a:chExt cx="8924925" cy="251954"/>
          </a:xfrm>
        </p:grpSpPr>
        <p:cxnSp>
          <p:nvCxnSpPr>
            <p:cNvPr id="9" name="Egyenes összekötő 8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Egyenes összekötő 11"/>
          <p:cNvCxnSpPr/>
          <p:nvPr userDrawn="1"/>
        </p:nvCxnSpPr>
        <p:spPr>
          <a:xfrm>
            <a:off x="333308" y="1063231"/>
            <a:ext cx="11525384" cy="12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id="{01429B94-3E13-4B19-B1D7-04DDEE74FA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117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072C-B9D9-4040-9DD6-3F374AA17AF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789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7AB4-EC66-45D2-83B1-D74D4F2BA75F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30965C2-4392-4D49-917C-C78ABCF7B9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340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DC1B-8451-4731-A9CB-947C0FE38C3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63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9155-8DB0-46B0-8611-9DED45184A2C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1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0133" y="2127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4E1B-C341-4DC6-BD03-0800E7BBF66D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Csoportba foglalás 6"/>
          <p:cNvGrpSpPr/>
          <p:nvPr userDrawn="1"/>
        </p:nvGrpSpPr>
        <p:grpSpPr>
          <a:xfrm>
            <a:off x="0" y="6521559"/>
            <a:ext cx="12127992" cy="253024"/>
            <a:chOff x="0" y="6517274"/>
            <a:chExt cx="8924925" cy="251954"/>
          </a:xfrm>
        </p:grpSpPr>
        <p:cxnSp>
          <p:nvCxnSpPr>
            <p:cNvPr id="8" name="Egyenes összekötő 7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Egyenes összekötő 10"/>
          <p:cNvCxnSpPr/>
          <p:nvPr userDrawn="1"/>
        </p:nvCxnSpPr>
        <p:spPr>
          <a:xfrm>
            <a:off x="333308" y="1063231"/>
            <a:ext cx="11525384" cy="12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36043DDE-420F-4155-A78E-F610D8422F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02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0FF3-4342-4663-9C45-BC9DC8E921A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56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0F00-F9E5-4158-9B01-094EA5E923F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18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2087-86DD-4F4A-8C80-FD6EEE852A2D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001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79D2-A8E6-4221-AF45-96AF18C0AB8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0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helye 6" descr="C:\Users\gyurean\AppData\Local\Microsoft\Windows\Temporary Internet Files\Content.Outlook\ZU3ZCX9G\Agrarminiszterium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" b="1097"/>
          <a:stretch>
            <a:fillRect/>
          </a:stretch>
        </p:blipFill>
        <p:spPr bwMode="auto">
          <a:xfrm>
            <a:off x="5231904" y="0"/>
            <a:ext cx="1728192" cy="9486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392" y="980728"/>
            <a:ext cx="109728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3392" y="1916833"/>
            <a:ext cx="109728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cxnSp>
        <p:nvCxnSpPr>
          <p:cNvPr id="10" name="Egyenes összekötő 9"/>
          <p:cNvCxnSpPr/>
          <p:nvPr userDrawn="1"/>
        </p:nvCxnSpPr>
        <p:spPr>
          <a:xfrm>
            <a:off x="623392" y="6669360"/>
            <a:ext cx="110412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623392" y="908720"/>
            <a:ext cx="110412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28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4CD4-0154-424E-A371-0F2943A1242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65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0133" y="2127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E20B-307F-4F70-9FCD-451DD1B112E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Csoportba foglalás 6"/>
          <p:cNvGrpSpPr/>
          <p:nvPr userDrawn="1"/>
        </p:nvGrpSpPr>
        <p:grpSpPr>
          <a:xfrm>
            <a:off x="0" y="6521559"/>
            <a:ext cx="12127992" cy="253024"/>
            <a:chOff x="0" y="6517274"/>
            <a:chExt cx="8924925" cy="251954"/>
          </a:xfrm>
        </p:grpSpPr>
        <p:cxnSp>
          <p:nvCxnSpPr>
            <p:cNvPr id="8" name="Egyenes összekötő 7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Egyenes összekötő 10"/>
          <p:cNvCxnSpPr/>
          <p:nvPr userDrawn="1"/>
        </p:nvCxnSpPr>
        <p:spPr>
          <a:xfrm>
            <a:off x="333308" y="1063231"/>
            <a:ext cx="11525384" cy="12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36043DDE-420F-4155-A78E-F610D8422F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912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67" y="125130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7E68-1DEF-4F07-AC3C-7756F40935FA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Csoportba foglalás 7"/>
          <p:cNvGrpSpPr/>
          <p:nvPr userDrawn="1"/>
        </p:nvGrpSpPr>
        <p:grpSpPr>
          <a:xfrm>
            <a:off x="0" y="6521559"/>
            <a:ext cx="12127992" cy="253024"/>
            <a:chOff x="0" y="6517274"/>
            <a:chExt cx="8924925" cy="251954"/>
          </a:xfrm>
        </p:grpSpPr>
        <p:cxnSp>
          <p:nvCxnSpPr>
            <p:cNvPr id="9" name="Egyenes összekötő 8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Egyenes összekötő 11"/>
          <p:cNvCxnSpPr/>
          <p:nvPr userDrawn="1"/>
        </p:nvCxnSpPr>
        <p:spPr>
          <a:xfrm>
            <a:off x="333308" y="1063231"/>
            <a:ext cx="11525384" cy="12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id="{01429B94-3E13-4B19-B1D7-04DDEE74FA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315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072C-B9D9-4040-9DD6-3F374AA17AF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926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7AB4-EC66-45D2-83B1-D74D4F2BA75F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30965C2-4392-4D49-917C-C78ABCF7B9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25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67" y="125130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CC23-BC84-43BF-98F3-9593FB06689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Csoportba foglalás 7"/>
          <p:cNvGrpSpPr/>
          <p:nvPr userDrawn="1"/>
        </p:nvGrpSpPr>
        <p:grpSpPr>
          <a:xfrm>
            <a:off x="0" y="6521559"/>
            <a:ext cx="12127992" cy="253024"/>
            <a:chOff x="0" y="6517274"/>
            <a:chExt cx="8924925" cy="251954"/>
          </a:xfrm>
        </p:grpSpPr>
        <p:cxnSp>
          <p:nvCxnSpPr>
            <p:cNvPr id="9" name="Egyenes összekötő 8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Egyenes összekötő 11"/>
          <p:cNvCxnSpPr/>
          <p:nvPr userDrawn="1"/>
        </p:nvCxnSpPr>
        <p:spPr>
          <a:xfrm>
            <a:off x="333308" y="1063231"/>
            <a:ext cx="11525384" cy="12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id="{01429B94-3E13-4B19-B1D7-04DDEE74FA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5093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DC1B-8451-4731-A9CB-947C0FE38C3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483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9155-8DB0-46B0-8611-9DED45184A2C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3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0FF3-4342-4663-9C45-BC9DC8E921A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5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0F00-F9E5-4158-9B01-094EA5E923F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077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2087-86DD-4F4A-8C80-FD6EEE852A2D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63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79D2-A8E6-4221-AF45-96AF18C0AB8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26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helye 6" descr="C:\Users\gyurean\AppData\Local\Microsoft\Windows\Temporary Internet Files\Content.Outlook\ZU3ZCX9G\Agrarminiszterium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" b="1097"/>
          <a:stretch>
            <a:fillRect/>
          </a:stretch>
        </p:blipFill>
        <p:spPr bwMode="auto">
          <a:xfrm>
            <a:off x="5231904" y="0"/>
            <a:ext cx="1728192" cy="9486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392" y="980728"/>
            <a:ext cx="109728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3392" y="1916833"/>
            <a:ext cx="109728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cxnSp>
        <p:nvCxnSpPr>
          <p:cNvPr id="10" name="Egyenes összekötő 9"/>
          <p:cNvCxnSpPr/>
          <p:nvPr userDrawn="1"/>
        </p:nvCxnSpPr>
        <p:spPr>
          <a:xfrm>
            <a:off x="623392" y="6669360"/>
            <a:ext cx="110412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623392" y="908720"/>
            <a:ext cx="110412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46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4CD4-0154-424E-A371-0F2943A1242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757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0133" y="2127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E20B-307F-4F70-9FCD-451DD1B112E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Csoportba foglalás 6"/>
          <p:cNvGrpSpPr/>
          <p:nvPr userDrawn="1"/>
        </p:nvGrpSpPr>
        <p:grpSpPr>
          <a:xfrm>
            <a:off x="0" y="6521559"/>
            <a:ext cx="12127992" cy="253024"/>
            <a:chOff x="0" y="6517274"/>
            <a:chExt cx="8924925" cy="251954"/>
          </a:xfrm>
        </p:grpSpPr>
        <p:cxnSp>
          <p:nvCxnSpPr>
            <p:cNvPr id="8" name="Egyenes összekötő 7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Egyenes összekötő 10"/>
          <p:cNvCxnSpPr/>
          <p:nvPr userDrawn="1"/>
        </p:nvCxnSpPr>
        <p:spPr>
          <a:xfrm>
            <a:off x="333308" y="1063231"/>
            <a:ext cx="11525384" cy="12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36043DDE-420F-4155-A78E-F610D8422F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7360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67" y="125130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7E68-1DEF-4F07-AC3C-7756F40935FA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Csoportba foglalás 7"/>
          <p:cNvGrpSpPr/>
          <p:nvPr userDrawn="1"/>
        </p:nvGrpSpPr>
        <p:grpSpPr>
          <a:xfrm>
            <a:off x="0" y="6521559"/>
            <a:ext cx="12127992" cy="253024"/>
            <a:chOff x="0" y="6517274"/>
            <a:chExt cx="8924925" cy="251954"/>
          </a:xfrm>
        </p:grpSpPr>
        <p:cxnSp>
          <p:nvCxnSpPr>
            <p:cNvPr id="9" name="Egyenes összekötő 8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Egyenes összekötő 11"/>
          <p:cNvCxnSpPr/>
          <p:nvPr userDrawn="1"/>
        </p:nvCxnSpPr>
        <p:spPr>
          <a:xfrm>
            <a:off x="333308" y="1063231"/>
            <a:ext cx="11525384" cy="12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id="{01429B94-3E13-4B19-B1D7-04DDEE74FA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270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D9F-1E3C-4390-82D6-B1CD46697DF0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782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072C-B9D9-4040-9DD6-3F374AA17AF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777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7AB4-EC66-45D2-83B1-D74D4F2BA75F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30965C2-4392-4D49-917C-C78ABCF7B9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3055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DC1B-8451-4731-A9CB-947C0FE38C3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829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9155-8DB0-46B0-8611-9DED45184A2C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207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0FF3-4342-4663-9C45-BC9DC8E921A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296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0F00-F9E5-4158-9B01-094EA5E923F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31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2087-86DD-4F4A-8C80-FD6EEE852A2D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0995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79D2-A8E6-4221-AF45-96AF18C0AB8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901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helye 6" descr="C:\Users\gyurean\AppData\Local\Microsoft\Windows\Temporary Internet Files\Content.Outlook\ZU3ZCX9G\Agrarminiszterium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" b="1097"/>
          <a:stretch>
            <a:fillRect/>
          </a:stretch>
        </p:blipFill>
        <p:spPr bwMode="auto">
          <a:xfrm>
            <a:off x="5231904" y="0"/>
            <a:ext cx="1728192" cy="9486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392" y="980728"/>
            <a:ext cx="109728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3392" y="1916833"/>
            <a:ext cx="109728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cxnSp>
        <p:nvCxnSpPr>
          <p:cNvPr id="10" name="Egyenes összekötő 9"/>
          <p:cNvCxnSpPr/>
          <p:nvPr userDrawn="1"/>
        </p:nvCxnSpPr>
        <p:spPr>
          <a:xfrm>
            <a:off x="623392" y="6669360"/>
            <a:ext cx="110412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623392" y="908720"/>
            <a:ext cx="110412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10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4CD4-0154-424E-A371-0F2943A1242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5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1702-0FE6-4729-8CAF-A281D83CB469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30965C2-4392-4D49-917C-C78ABCF7B9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4267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0133" y="2127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E20B-307F-4F70-9FCD-451DD1B112E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Csoportba foglalás 6"/>
          <p:cNvGrpSpPr/>
          <p:nvPr userDrawn="1"/>
        </p:nvGrpSpPr>
        <p:grpSpPr>
          <a:xfrm>
            <a:off x="0" y="6521559"/>
            <a:ext cx="12127992" cy="253024"/>
            <a:chOff x="0" y="6517274"/>
            <a:chExt cx="8924925" cy="251954"/>
          </a:xfrm>
        </p:grpSpPr>
        <p:cxnSp>
          <p:nvCxnSpPr>
            <p:cNvPr id="8" name="Egyenes összekötő 7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Egyenes összekötő 10"/>
          <p:cNvCxnSpPr/>
          <p:nvPr userDrawn="1"/>
        </p:nvCxnSpPr>
        <p:spPr>
          <a:xfrm>
            <a:off x="333308" y="1063231"/>
            <a:ext cx="11525384" cy="12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36043DDE-420F-4155-A78E-F610D8422F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4007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67" y="125130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7E68-1DEF-4F07-AC3C-7756F40935FA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Csoportba foglalás 7"/>
          <p:cNvGrpSpPr/>
          <p:nvPr userDrawn="1"/>
        </p:nvGrpSpPr>
        <p:grpSpPr>
          <a:xfrm>
            <a:off x="0" y="6521559"/>
            <a:ext cx="12127992" cy="253024"/>
            <a:chOff x="0" y="6517274"/>
            <a:chExt cx="8924925" cy="251954"/>
          </a:xfrm>
        </p:grpSpPr>
        <p:cxnSp>
          <p:nvCxnSpPr>
            <p:cNvPr id="9" name="Egyenes összekötő 8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Egyenes összekötő 11"/>
          <p:cNvCxnSpPr/>
          <p:nvPr userDrawn="1"/>
        </p:nvCxnSpPr>
        <p:spPr>
          <a:xfrm>
            <a:off x="333308" y="1063231"/>
            <a:ext cx="11525384" cy="12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id="{01429B94-3E13-4B19-B1D7-04DDEE74FA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4200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072C-B9D9-4040-9DD6-3F374AA17AF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604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7AB4-EC66-45D2-83B1-D74D4F2BA75F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30965C2-4392-4D49-917C-C78ABCF7B9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9237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DC1B-8451-4731-A9CB-947C0FE38C3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762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9155-8DB0-46B0-8611-9DED45184A2C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650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0FF3-4342-4663-9C45-BC9DC8E921A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727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0F00-F9E5-4158-9B01-094EA5E923F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412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2087-86DD-4F4A-8C80-FD6EEE852A2D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575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79D2-A8E6-4221-AF45-96AF18C0AB8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4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AA7E-511B-4E84-9D76-F59109917D5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060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helye 6" descr="C:\Users\gyurean\AppData\Local\Microsoft\Windows\Temporary Internet Files\Content.Outlook\ZU3ZCX9G\Agrarminiszterium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" b="1097"/>
          <a:stretch>
            <a:fillRect/>
          </a:stretch>
        </p:blipFill>
        <p:spPr bwMode="auto">
          <a:xfrm>
            <a:off x="5231904" y="0"/>
            <a:ext cx="1728192" cy="9486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392" y="980728"/>
            <a:ext cx="109728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3392" y="1916833"/>
            <a:ext cx="109728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cxnSp>
        <p:nvCxnSpPr>
          <p:cNvPr id="10" name="Egyenes összekötő 9"/>
          <p:cNvCxnSpPr/>
          <p:nvPr userDrawn="1"/>
        </p:nvCxnSpPr>
        <p:spPr>
          <a:xfrm>
            <a:off x="623392" y="6669360"/>
            <a:ext cx="110412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623392" y="908720"/>
            <a:ext cx="110412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89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4CD4-0154-424E-A371-0F2943A1242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277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0133" y="2127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E20B-307F-4F70-9FCD-451DD1B112E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Csoportba foglalás 6"/>
          <p:cNvGrpSpPr/>
          <p:nvPr userDrawn="1"/>
        </p:nvGrpSpPr>
        <p:grpSpPr>
          <a:xfrm>
            <a:off x="0" y="6521559"/>
            <a:ext cx="12127992" cy="253024"/>
            <a:chOff x="0" y="6517274"/>
            <a:chExt cx="8924925" cy="251954"/>
          </a:xfrm>
        </p:grpSpPr>
        <p:cxnSp>
          <p:nvCxnSpPr>
            <p:cNvPr id="8" name="Egyenes összekötő 7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Egyenes összekötő 10"/>
          <p:cNvCxnSpPr/>
          <p:nvPr userDrawn="1"/>
        </p:nvCxnSpPr>
        <p:spPr>
          <a:xfrm>
            <a:off x="333308" y="1063231"/>
            <a:ext cx="11525384" cy="12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36043DDE-420F-4155-A78E-F610D8422F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4294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67" y="125130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7E68-1DEF-4F07-AC3C-7756F40935FA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Csoportba foglalás 7"/>
          <p:cNvGrpSpPr/>
          <p:nvPr userDrawn="1"/>
        </p:nvGrpSpPr>
        <p:grpSpPr>
          <a:xfrm>
            <a:off x="0" y="6521559"/>
            <a:ext cx="12127992" cy="253024"/>
            <a:chOff x="0" y="6517274"/>
            <a:chExt cx="8924925" cy="251954"/>
          </a:xfrm>
        </p:grpSpPr>
        <p:cxnSp>
          <p:nvCxnSpPr>
            <p:cNvPr id="9" name="Egyenes összekötő 8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Egyenes összekötő 11"/>
          <p:cNvCxnSpPr/>
          <p:nvPr userDrawn="1"/>
        </p:nvCxnSpPr>
        <p:spPr>
          <a:xfrm>
            <a:off x="333308" y="1063231"/>
            <a:ext cx="11525384" cy="12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id="{01429B94-3E13-4B19-B1D7-04DDEE74FA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8954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072C-B9D9-4040-9DD6-3F374AA17AF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588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7AB4-EC66-45D2-83B1-D74D4F2BA75F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30965C2-4392-4D49-917C-C78ABCF7B9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6715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DC1B-8451-4731-A9CB-947C0FE38C3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870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9155-8DB0-46B0-8611-9DED45184A2C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119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0FF3-4342-4663-9C45-BC9DC8E921A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500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0F00-F9E5-4158-9B01-094EA5E923F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0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C57-6DAF-4997-B461-7D11527B8D9F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924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2087-86DD-4F4A-8C80-FD6EEE852A2D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196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79D2-A8E6-4221-AF45-96AF18C0AB8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5197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helye 6" descr="C:\Users\gyurean\AppData\Local\Microsoft\Windows\Temporary Internet Files\Content.Outlook\ZU3ZCX9G\Agrarminiszterium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" b="1097"/>
          <a:stretch>
            <a:fillRect/>
          </a:stretch>
        </p:blipFill>
        <p:spPr bwMode="auto">
          <a:xfrm>
            <a:off x="5231904" y="0"/>
            <a:ext cx="1728192" cy="9486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392" y="980728"/>
            <a:ext cx="109728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3392" y="1916833"/>
            <a:ext cx="109728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cxnSp>
        <p:nvCxnSpPr>
          <p:cNvPr id="10" name="Egyenes összekötő 9"/>
          <p:cNvCxnSpPr/>
          <p:nvPr userDrawn="1"/>
        </p:nvCxnSpPr>
        <p:spPr>
          <a:xfrm>
            <a:off x="623392" y="6669360"/>
            <a:ext cx="110412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623392" y="908720"/>
            <a:ext cx="110412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84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DACD-5C4A-4B43-9861-878E0FA6B23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3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DF96-90C3-4378-92EE-E470F6293CAD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7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8866D-C125-4E6D-B677-0514B74C7234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4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14C97-7665-4B5F-8301-59190E85925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2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14C97-7665-4B5F-8301-59190E85925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4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14C97-7665-4B5F-8301-59190E85925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3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14C97-7665-4B5F-8301-59190E85925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34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14C97-7665-4B5F-8301-59190E85925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2022.11.17.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4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soportba foglalás 9"/>
          <p:cNvGrpSpPr/>
          <p:nvPr/>
        </p:nvGrpSpPr>
        <p:grpSpPr>
          <a:xfrm>
            <a:off x="0" y="6538912"/>
            <a:ext cx="12127992" cy="253024"/>
            <a:chOff x="0" y="6517274"/>
            <a:chExt cx="8924925" cy="251954"/>
          </a:xfrm>
        </p:grpSpPr>
        <p:cxnSp>
          <p:nvCxnSpPr>
            <p:cNvPr id="11" name="Egyenes összekötő 10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ím 1"/>
          <p:cNvSpPr>
            <a:spLocks noGrp="1"/>
          </p:cNvSpPr>
          <p:nvPr>
            <p:ph type="ctrTitle"/>
          </p:nvPr>
        </p:nvSpPr>
        <p:spPr>
          <a:xfrm>
            <a:off x="4943788" y="1403287"/>
            <a:ext cx="7184203" cy="3722990"/>
          </a:xfrm>
        </p:spPr>
        <p:txBody>
          <a:bodyPr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hu-HU" sz="4000" b="1" dirty="0"/>
              <a:t>A 2023-tól induló új Közös Agrárpolitika támogatási rendszere – </a:t>
            </a:r>
            <a:br>
              <a:rPr lang="hu-HU" sz="4000" b="1" dirty="0"/>
            </a:br>
            <a:r>
              <a:rPr lang="hu-HU" sz="4000" b="1" dirty="0"/>
              <a:t>borágazat</a:t>
            </a:r>
            <a:endParaRPr lang="hu-HU" sz="2800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9F07160A-9C71-4B22-84F0-23EB7D810840}"/>
              </a:ext>
            </a:extLst>
          </p:cNvPr>
          <p:cNvSpPr txBox="1"/>
          <p:nvPr/>
        </p:nvSpPr>
        <p:spPr>
          <a:xfrm>
            <a:off x="4943788" y="5075011"/>
            <a:ext cx="2815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hu-HU" b="1" dirty="0" err="1">
                <a:solidFill>
                  <a:prstClr val="white"/>
                </a:solidFill>
              </a:rPr>
              <a:t>Sztanev</a:t>
            </a:r>
            <a:r>
              <a:rPr lang="hu-HU" b="1" dirty="0">
                <a:solidFill>
                  <a:prstClr val="white"/>
                </a:solidFill>
              </a:rPr>
              <a:t> Bertalan</a:t>
            </a:r>
          </a:p>
          <a:p>
            <a:pPr algn="r">
              <a:defRPr/>
            </a:pPr>
            <a:r>
              <a:rPr lang="hu-HU" sz="1600" dirty="0">
                <a:solidFill>
                  <a:prstClr val="white"/>
                </a:solidFill>
              </a:rPr>
              <a:t>Agrárminisztérium </a:t>
            </a:r>
          </a:p>
          <a:p>
            <a:pPr algn="r">
              <a:defRPr/>
            </a:pPr>
            <a:r>
              <a:rPr lang="hu-HU" sz="1600" dirty="0">
                <a:solidFill>
                  <a:prstClr val="white"/>
                </a:solidFill>
              </a:rPr>
              <a:t>Borászati és Kertészeti Főosztály </a:t>
            </a:r>
          </a:p>
          <a:p>
            <a:pPr algn="r"/>
            <a:endParaRPr lang="hu-HU" dirty="0">
              <a:solidFill>
                <a:prstClr val="white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3D2BF73-17EB-7468-1C27-C38327A0B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803"/>
            <a:ext cx="4582048" cy="68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87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67" y="125131"/>
            <a:ext cx="10515600" cy="1106770"/>
          </a:xfrm>
        </p:spPr>
        <p:txBody>
          <a:bodyPr/>
          <a:lstStyle/>
          <a:p>
            <a:r>
              <a:rPr lang="hu-HU" dirty="0"/>
              <a:t>Borászati melléktermékek lepárlása</a:t>
            </a:r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467544" y="1333500"/>
            <a:ext cx="10949756" cy="510929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/>
              <a:t>Szükségletek: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Kiszámítható alapjövedelem a gazdálkodóknak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Kedvezményezettek: Lepárlók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Célja, hogy a nagy mennyiségben keletkező borászati melléktermékeket (szőlőtörköly, borseprő) a környezetre nem káros módon, a termelők oldalán jelentkező megsemmisítési költségek csökkentésével ki lehessen vonni, ezzel teljesítve a melléktermék kivonásra vonatkozó jogszabályi kötelezettségeket</a:t>
            </a:r>
          </a:p>
          <a:p>
            <a:pPr marL="0" indent="0">
              <a:buNone/>
            </a:pPr>
            <a:endParaRPr lang="hu-H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26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67" y="125131"/>
            <a:ext cx="10515600" cy="1106770"/>
          </a:xfrm>
        </p:spPr>
        <p:txBody>
          <a:bodyPr/>
          <a:lstStyle/>
          <a:p>
            <a:r>
              <a:rPr lang="hu-HU" dirty="0"/>
              <a:t>Zöldszüret</a:t>
            </a:r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467544" y="1333500"/>
            <a:ext cx="10949756" cy="5109295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solidFill>
                  <a:prstClr val="black"/>
                </a:solidFill>
              </a:rPr>
              <a:t>Szükségletek: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hu-HU" dirty="0">
                <a:solidFill>
                  <a:prstClr val="black"/>
                </a:solidFill>
              </a:rPr>
              <a:t>Kiszámítható jövedelem a gazdálkodóknak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hu-HU" dirty="0">
                <a:solidFill>
                  <a:prstClr val="black"/>
                </a:solidFill>
              </a:rPr>
              <a:t>Piaci kockázatok ellensúlyozása, hatásának mérséklése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hu-HU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u-HU" dirty="0"/>
              <a:t>Célcsoport/kedvezményezettek: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/>
              <a:t>  Szőlőtermelők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Támogatott intézkedések: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/>
              <a:t>	- a zöldszüret végrehajtásának támogatása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/>
              <a:t>	- a jövedelem-kiesés kompenzálása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dirty="0"/>
          </a:p>
          <a:p>
            <a:pPr marL="0" indent="0">
              <a:buNone/>
            </a:pPr>
            <a:endParaRPr lang="hu-H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8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67" y="125131"/>
            <a:ext cx="10515600" cy="1106770"/>
          </a:xfrm>
        </p:spPr>
        <p:txBody>
          <a:bodyPr>
            <a:normAutofit/>
          </a:bodyPr>
          <a:lstStyle/>
          <a:p>
            <a:r>
              <a:rPr lang="hu-HU" dirty="0"/>
              <a:t>Módosítási lehetőségek</a:t>
            </a:r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467544" y="1333500"/>
            <a:ext cx="10949756" cy="510929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hu-HU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u-HU" dirty="0"/>
              <a:t>A Stratégiai Terven belül továbbra is megvan annak lehetősége, hogy a választható beavatkozások közül újat alkalmazzunk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u-HU" dirty="0"/>
              <a:t>Az egyes intézkedésekre tervezett keretösszeg módosítható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u-HU" dirty="0"/>
              <a:t>Továbbra sincs lehetőség arra, hogy a rendelkezésre álló támogatási összeget évek között átcsoportosítsuk, a borágazatra jutó támogatási összeget csökkentsük, vagy növeljük az I. pillérben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u-HU" dirty="0"/>
              <a:t>Továbbra is van lehetőség a II. pilléren (vidékfejlesztési intézkedések) belül a borágazat számára források biztosítására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3000" i="1" dirty="0">
              <a:solidFill>
                <a:srgbClr val="92D05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3000" i="1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hu-H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634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u-HU" sz="4200"/>
              <a:t>Köszönöm a megtisztelő figyelmüket!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200" b="1"/>
              <a:t>További információ, segítség: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200" b="1"/>
              <a:t>borkert@am.gov.hu</a:t>
            </a:r>
          </a:p>
          <a:p>
            <a:pPr>
              <a:spcBef>
                <a:spcPts val="0"/>
              </a:spcBef>
            </a:pPr>
            <a:endParaRPr lang="hu-HU" sz="2200"/>
          </a:p>
          <a:p>
            <a:pPr marL="0" indent="0">
              <a:spcBef>
                <a:spcPts val="0"/>
              </a:spcBef>
              <a:buNone/>
            </a:pPr>
            <a:endParaRPr lang="hu-HU" sz="2200" i="1"/>
          </a:p>
          <a:p>
            <a:pPr marL="0" indent="0">
              <a:spcBef>
                <a:spcPts val="0"/>
              </a:spcBef>
              <a:buNone/>
            </a:pPr>
            <a:endParaRPr lang="hu-HU" sz="2200" i="1"/>
          </a:p>
          <a:p>
            <a:pPr marL="0" indent="0">
              <a:buNone/>
            </a:pPr>
            <a:endParaRPr lang="hu-HU" sz="2200" i="1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3F5E9BC-4327-0931-B8D4-29EAF08445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59" r="3027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3760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711" y="12700"/>
            <a:ext cx="11536326" cy="1450693"/>
          </a:xfrm>
        </p:spPr>
        <p:txBody>
          <a:bodyPr>
            <a:normAutofit/>
          </a:bodyPr>
          <a:lstStyle/>
          <a:p>
            <a:r>
              <a:rPr lang="hu-HU" dirty="0"/>
              <a:t>Jelenlegi helyzet</a:t>
            </a:r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397192" y="1257826"/>
            <a:ext cx="11495088" cy="46730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hu-HU" altLang="hu-H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altLang="hu-HU" dirty="0"/>
              <a:t>A borágazat támogatási lehetőségeit a borágazat Nemzeti Támogatási Programja (NTP) határozza meg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hu-HU" altLang="hu-HU" dirty="0"/>
              <a:t>Az NTP 100%-ban európai uniós forrást tartalmaz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hu-HU" altLang="hu-HU" dirty="0"/>
              <a:t>A rendelkezésre álló, rendeletben meghatározott forrásösszeget a tagállamok évente használhatják fel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hu-HU" altLang="hu-HU" dirty="0"/>
              <a:t>Magyarország évente 27,9 millió eurót használhat fel 2027-ig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hu-HU" altLang="hu-HU" dirty="0"/>
              <a:t>A rendelkezésre álló forrásból a tagállamok az NTP keretein belül 7 intézkedést valósíthatnak meg (Magyarország ebből 5 intézkedést alkalmaz)</a:t>
            </a:r>
          </a:p>
          <a:p>
            <a:pPr eaLnBrk="1" hangingPunct="1"/>
            <a:endParaRPr lang="hu-HU" altLang="hu-HU" sz="3400" dirty="0"/>
          </a:p>
        </p:txBody>
      </p:sp>
    </p:spTree>
    <p:extLst>
      <p:ext uri="{BB962C8B-B14F-4D97-AF65-F5344CB8AC3E}">
        <p14:creationId xmlns:p14="http://schemas.microsoft.com/office/powerpoint/2010/main" val="1741519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711" y="12700"/>
            <a:ext cx="11536326" cy="1450693"/>
          </a:xfrm>
        </p:spPr>
        <p:txBody>
          <a:bodyPr>
            <a:normAutofit/>
          </a:bodyPr>
          <a:lstStyle/>
          <a:p>
            <a:r>
              <a:rPr lang="hu-HU" dirty="0"/>
              <a:t>Átmenet</a:t>
            </a:r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397192" y="1257826"/>
            <a:ext cx="11495088" cy="40964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hu-HU" altLang="hu-H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altLang="hu-HU" dirty="0"/>
              <a:t>Csak az </a:t>
            </a:r>
            <a:r>
              <a:rPr lang="hu-HU" altLang="hu-HU" dirty="0" err="1"/>
              <a:t>NTP-re</a:t>
            </a:r>
            <a:r>
              <a:rPr lang="hu-HU" altLang="hu-HU" dirty="0"/>
              <a:t> vonatkozó szabályok alkalmazhatók azon intézkedések esetében, amelyek 2023. október 15-ig befejeződnek,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altLang="hu-HU" dirty="0"/>
              <a:t>Az </a:t>
            </a:r>
            <a:r>
              <a:rPr lang="hu-HU" altLang="hu-HU" dirty="0" err="1"/>
              <a:t>NTP-re</a:t>
            </a:r>
            <a:r>
              <a:rPr lang="hu-HU" altLang="hu-HU" dirty="0"/>
              <a:t> vonatkozó szabályok alkalmazhatók 2023. október 16 és 2025. október 15 között, ha az intézkedés keretében 2023. október 15-ig a tervezett kiadások 30%-ával a kedvezményezett elszámolt.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altLang="hu-HU" dirty="0"/>
              <a:t>A Stratégia Terv szabályait kell alkalmazni a 2023. október 16 után.</a:t>
            </a:r>
          </a:p>
          <a:p>
            <a:pPr eaLnBrk="1" hangingPunct="1"/>
            <a:endParaRPr lang="hu-HU" altLang="hu-HU" sz="3400" dirty="0"/>
          </a:p>
        </p:txBody>
      </p:sp>
    </p:spTree>
    <p:extLst>
      <p:ext uri="{BB962C8B-B14F-4D97-AF65-F5344CB8AC3E}">
        <p14:creationId xmlns:p14="http://schemas.microsoft.com/office/powerpoint/2010/main" val="2554334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Azonosított szükségletek </a:t>
            </a:r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468312" y="1409700"/>
            <a:ext cx="10923587" cy="46835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altLang="hu-HU" dirty="0"/>
              <a:t>Termelés üzemi és üzleti hatékonyságának növelése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altLang="hu-HU" dirty="0"/>
              <a:t>Új, modern termelői kapacitások létrehozása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altLang="hu-HU" dirty="0"/>
              <a:t>Mezőgazdasági alapanyagok </a:t>
            </a:r>
            <a:r>
              <a:rPr lang="hu-HU" altLang="hu-HU" dirty="0" err="1"/>
              <a:t>feldolgozottsági</a:t>
            </a:r>
            <a:r>
              <a:rPr lang="hu-HU" altLang="hu-HU" dirty="0"/>
              <a:t> szintjének növelése, feldolgozói technológia fejlesztése, feldolgozott termékek arányának növelése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altLang="hu-HU" dirty="0"/>
              <a:t>Új ültetvények létrehozása, ültetvények felújítása és korszerűsítése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altLang="hu-HU" dirty="0"/>
              <a:t>Piaci kockázatok ellensúlyozása, hatásának mérséklése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altLang="hu-HU" dirty="0"/>
              <a:t>Kiszámítható alapjövedelem a gazdálkodóknak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altLang="hu-HU" dirty="0"/>
              <a:t>Piackutatás és marketing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 altLang="hu-HU" dirty="0"/>
          </a:p>
          <a:p>
            <a:pPr eaLnBrk="1" hangingPunct="1"/>
            <a:endParaRPr lang="hu-HU" altLang="hu-HU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85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Választott beavatkozások</a:t>
            </a:r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468312" y="1409700"/>
            <a:ext cx="10923587" cy="46835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hu-HU" altLang="hu-H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altLang="hu-HU" dirty="0"/>
              <a:t>Szőlőültetvények szerkezetátalakítási és átállítási támogatása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altLang="hu-HU" dirty="0"/>
              <a:t>Beruházási támogatás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altLang="hu-HU" dirty="0"/>
              <a:t>Zöldszüreti intézkedés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altLang="hu-HU" dirty="0"/>
              <a:t>Borászati melléktermékek lepárlási támogatása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altLang="hu-HU" dirty="0"/>
              <a:t>Belpiaci tájékoztatási kampányok támogatása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altLang="hu-HU" dirty="0"/>
              <a:t>Külpiaci promóciós intézkedések támogatása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 altLang="hu-HU" dirty="0"/>
          </a:p>
          <a:p>
            <a:pPr eaLnBrk="1" hangingPunct="1"/>
            <a:endParaRPr lang="hu-HU" altLang="hu-HU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6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Szőlőültetvények szerkezetátalakítása</a:t>
            </a:r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467544" y="1333500"/>
            <a:ext cx="10949756" cy="510929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Szükségletek: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Új, modern termelői kapacitások létrehozása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Új ültetvények létrehozása, ültetvények felújítása és korszerűsítése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Termelés üzemi és üzleti hatékonyságának növelése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Kedvezményezettek: Szőlőtermelők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Az </a:t>
            </a:r>
            <a:r>
              <a:rPr lang="hu-HU" dirty="0" err="1"/>
              <a:t>NTP-n</a:t>
            </a:r>
            <a:r>
              <a:rPr lang="hu-HU" dirty="0"/>
              <a:t> belül jelenleg is a legnépszerűbb intézkedésnek számít, így a Stratégiai Terv keretén belül is megmarad kiemelkedő szerepe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Célja az ültetvények hatékony megújítása, termőképességük növelése, a gazdaságos és fenntartható művelés feltételeinek javítása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A támogatás mértéke legfeljebb az igazolható költségek 75%-a lehet</a:t>
            </a:r>
            <a:endParaRPr lang="hu-H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61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67" y="125131"/>
            <a:ext cx="10515600" cy="1106770"/>
          </a:xfrm>
        </p:spPr>
        <p:txBody>
          <a:bodyPr/>
          <a:lstStyle/>
          <a:p>
            <a:r>
              <a:rPr lang="hu-HU" dirty="0"/>
              <a:t>Beruházások támogatása</a:t>
            </a:r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467544" y="1333500"/>
            <a:ext cx="10949756" cy="510929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/>
              <a:t>Szükségletek: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Új, modern termelői kapacitások létrehozása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Termelés üzemi és üzleti hatékonyságának növelése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Mezőgazdasági alapanyagok </a:t>
            </a:r>
            <a:r>
              <a:rPr lang="hu-HU" dirty="0" err="1"/>
              <a:t>feldolgozottsági</a:t>
            </a:r>
            <a:r>
              <a:rPr lang="hu-HU" dirty="0"/>
              <a:t> szintjének növelése, feldolgozói technológia fejlesztése, feldolgozott termékek arányának növelése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Kedvezményezettek: Szőlőtermelők, borászok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Az </a:t>
            </a:r>
            <a:r>
              <a:rPr lang="hu-HU" dirty="0" err="1"/>
              <a:t>NTP-n</a:t>
            </a:r>
            <a:r>
              <a:rPr lang="hu-HU" dirty="0"/>
              <a:t> belül és a vidékfejlesztési források terhére is alkalmazott intézkedés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A Stratégiai Terv II. pilléréből (vidékfejlesztési források) továbbra is lesz lehetőség a beruházások támogatására</a:t>
            </a:r>
          </a:p>
          <a:p>
            <a:pPr marL="0" indent="0">
              <a:buNone/>
            </a:pPr>
            <a:endParaRPr lang="hu-H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7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67" y="125131"/>
            <a:ext cx="10515600" cy="1106770"/>
          </a:xfrm>
        </p:spPr>
        <p:txBody>
          <a:bodyPr>
            <a:normAutofit/>
          </a:bodyPr>
          <a:lstStyle/>
          <a:p>
            <a:r>
              <a:rPr lang="hu-HU" dirty="0"/>
              <a:t>Belpiaci tájékoztatás</a:t>
            </a:r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467544" y="1333500"/>
            <a:ext cx="10949756" cy="510929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/>
              <a:t>Szükségletek: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Piackutatás és marketing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Célja, hogy az oltalom alatt álló eredetmegjelölésű valamint földrajzi jelzésű borok lényeges tulajdonságairól az Európai Unió területén tájékoztatási tevékenységek megvalósítását támogassa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u-HU" dirty="0"/>
              <a:t>Célcsoport/kedvezményezettek: Borászok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hu-H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Támogatott intézkedések: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/>
              <a:t>	- tájékoztatási tevékenység a bor lényegi tulajdonságokról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/>
              <a:t>	- tájékoztatás a bor felelősségteljes fogyasztásával kapcsolatban, 	valamint a káros alkoholfogyasztással összefüggő tájékoztatás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 sz="3000" dirty="0"/>
          </a:p>
          <a:p>
            <a:pPr marL="0" indent="0">
              <a:buNone/>
            </a:pPr>
            <a:endParaRPr lang="hu-H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0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67" y="125131"/>
            <a:ext cx="10515600" cy="1106770"/>
          </a:xfrm>
        </p:spPr>
        <p:txBody>
          <a:bodyPr>
            <a:normAutofit/>
          </a:bodyPr>
          <a:lstStyle/>
          <a:p>
            <a:r>
              <a:rPr lang="hu-HU" dirty="0"/>
              <a:t>Külpiaci promóció</a:t>
            </a:r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254000" y="1054100"/>
            <a:ext cx="11595100" cy="538869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u-HU" dirty="0"/>
              <a:t>Szükségletek: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u-HU" dirty="0"/>
              <a:t>Piackutatás és marketing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hu-HU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u-HU" dirty="0"/>
              <a:t>Célcsoport/kedvezményezettek: Borászok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hu-H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Támogatott intézkedések: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/>
              <a:t>	- részvétel nemzetközi jelentőségű eseményeken, vásárokon 	kiállításokon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/>
              <a:t>	- tájékoztató kampányok, különösen az eredetvédelemre és az ökológiai 	termelésre vonatkozó uniós minőségrendszerek kapcsán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/>
              <a:t>	- új vagy meglévő piacok felmérése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/>
              <a:t>	- a tájékoztató és promóciós műveletek eredményeit felmérő 	tanulmányok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3000" i="1" dirty="0">
              <a:solidFill>
                <a:srgbClr val="92D05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3000" i="1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hu-H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973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12238</TotalTime>
  <Words>829</Words>
  <Application>Microsoft Office PowerPoint</Application>
  <PresentationFormat>Szélesvásznú</PresentationFormat>
  <Paragraphs>136</Paragraphs>
  <Slides>13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6</vt:i4>
      </vt:variant>
      <vt:variant>
        <vt:lpstr>Diacímek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1_Office-téma</vt:lpstr>
      <vt:lpstr>2_Office-téma</vt:lpstr>
      <vt:lpstr>3_Office-téma</vt:lpstr>
      <vt:lpstr>4_Office-téma</vt:lpstr>
      <vt:lpstr>5_Office-téma</vt:lpstr>
      <vt:lpstr>Office-téma</vt:lpstr>
      <vt:lpstr>A 2023-tól induló új Közös Agrárpolitika támogatási rendszere –  borágazat</vt:lpstr>
      <vt:lpstr>Jelenlegi helyzet</vt:lpstr>
      <vt:lpstr>Átmenet</vt:lpstr>
      <vt:lpstr>Azonosított szükségletek </vt:lpstr>
      <vt:lpstr>Választott beavatkozások</vt:lpstr>
      <vt:lpstr>Szőlőültetvények szerkezetátalakítása</vt:lpstr>
      <vt:lpstr>Beruházások támogatása</vt:lpstr>
      <vt:lpstr>Belpiaci tájékoztatás</vt:lpstr>
      <vt:lpstr>Külpiaci promóció</vt:lpstr>
      <vt:lpstr>Borászati melléktermékek lepárlása</vt:lpstr>
      <vt:lpstr>Zöldszüret</vt:lpstr>
      <vt:lpstr>Módosítási lehetőségek</vt:lpstr>
      <vt:lpstr>Köszönöm a megtisztelő figyelmüket!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Juhász Anikó dr.</dc:creator>
  <cp:lastModifiedBy>Juhász Anikó dr.</cp:lastModifiedBy>
  <cp:revision>838</cp:revision>
  <cp:lastPrinted>2020-10-06T08:58:47Z</cp:lastPrinted>
  <dcterms:created xsi:type="dcterms:W3CDTF">2018-02-08T11:39:47Z</dcterms:created>
  <dcterms:modified xsi:type="dcterms:W3CDTF">2022-11-17T06:04:13Z</dcterms:modified>
</cp:coreProperties>
</file>