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4"/>
  </p:notesMasterIdLst>
  <p:sldIdLst>
    <p:sldId id="270" r:id="rId2"/>
    <p:sldId id="674" r:id="rId3"/>
    <p:sldId id="675" r:id="rId4"/>
    <p:sldId id="676" r:id="rId5"/>
    <p:sldId id="677" r:id="rId6"/>
    <p:sldId id="678" r:id="rId7"/>
    <p:sldId id="679" r:id="rId8"/>
    <p:sldId id="680" r:id="rId9"/>
    <p:sldId id="681" r:id="rId10"/>
    <p:sldId id="682" r:id="rId11"/>
    <p:sldId id="672" r:id="rId12"/>
    <p:sldId id="374" r:id="rId13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4" autoAdjust="0"/>
    <p:restoredTop sz="88560" autoAdjust="0"/>
  </p:normalViewPr>
  <p:slideViewPr>
    <p:cSldViewPr snapToGrid="0">
      <p:cViewPr varScale="1">
        <p:scale>
          <a:sx n="61" d="100"/>
          <a:sy n="61" d="100"/>
        </p:scale>
        <p:origin x="9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17560" y="1403287"/>
            <a:ext cx="5910432" cy="372299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000" b="1" dirty="0" smtClean="0"/>
              <a:t>A </a:t>
            </a:r>
            <a:r>
              <a:rPr lang="hu-HU" sz="4000" b="1" dirty="0"/>
              <a:t>2023-tól induló új Közös Agrárpolitika támogatási rendszere –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közvetlen </a:t>
            </a:r>
            <a:r>
              <a:rPr lang="hu-HU" sz="4000" b="1" dirty="0"/>
              <a:t>támogatások I. </a:t>
            </a:r>
            <a:r>
              <a:rPr lang="hu-HU" sz="4000" b="1" dirty="0" smtClean="0"/>
              <a:t>pillér</a:t>
            </a:r>
            <a:br>
              <a:rPr lang="hu-HU" sz="4000" b="1" dirty="0" smtClean="0"/>
            </a:br>
            <a:r>
              <a:rPr lang="hu-HU" sz="4000" b="1" dirty="0" err="1" smtClean="0"/>
              <a:t>szektorális</a:t>
            </a:r>
            <a:r>
              <a:rPr lang="hu-HU" sz="4000" b="1" dirty="0" smtClean="0"/>
              <a:t> ágazatok - MÉHÉSZET</a:t>
            </a: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775945" y="5075011"/>
            <a:ext cx="4098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b="1" dirty="0" smtClean="0"/>
              <a:t>Kecskés Lajos</a:t>
            </a:r>
            <a:endParaRPr lang="hu-HU" b="1" dirty="0"/>
          </a:p>
          <a:p>
            <a:pPr algn="r">
              <a:defRPr/>
            </a:pPr>
            <a:r>
              <a:rPr lang="hu-HU" sz="1600" dirty="0" smtClean="0"/>
              <a:t>Agrárminisztérium </a:t>
            </a:r>
            <a:endParaRPr lang="hu-HU" sz="1600" dirty="0"/>
          </a:p>
          <a:p>
            <a:pPr algn="r">
              <a:defRPr/>
            </a:pPr>
            <a:r>
              <a:rPr lang="hu-HU" sz="1600" dirty="0" smtClean="0"/>
              <a:t>Agrártámogatási Főosztály </a:t>
            </a:r>
            <a:endParaRPr lang="hu-HU" sz="1600" dirty="0"/>
          </a:p>
          <a:p>
            <a:pPr algn="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841DAF-860D-45A7-AA2B-51259D4E2136}"/>
              </a:ext>
            </a:extLst>
          </p:cNvPr>
          <p:cNvSpPr txBox="1"/>
          <p:nvPr/>
        </p:nvSpPr>
        <p:spPr>
          <a:xfrm>
            <a:off x="7240415" y="5382917"/>
            <a:ext cx="495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Budapest, 2022</a:t>
            </a:r>
            <a:r>
              <a:rPr lang="hu-HU" dirty="0"/>
              <a:t>. </a:t>
            </a:r>
            <a:r>
              <a:rPr lang="hu-HU" dirty="0" smtClean="0"/>
              <a:t>november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ym typeface="Georgia"/>
              </a:rPr>
              <a:t>Szektorális</a:t>
            </a:r>
            <a:r>
              <a:rPr lang="hu-HU" sz="4000" dirty="0">
                <a:sym typeface="Georgia"/>
              </a:rPr>
              <a:t> ágazatok - MÉHÉSZET (KAP 2023-2027</a:t>
            </a:r>
            <a:r>
              <a:rPr lang="hu-HU" dirty="0">
                <a:sym typeface="Georgia"/>
              </a:rPr>
              <a:t>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393" y="1816294"/>
            <a:ext cx="11414235" cy="4631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Méhészeti marketing</a:t>
            </a:r>
          </a:p>
          <a:p>
            <a:pPr marL="0" indent="0" algn="just">
              <a:buNone/>
            </a:pPr>
            <a:endParaRPr lang="hu-HU" sz="24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u="sng" dirty="0">
                <a:ea typeface="Calibri"/>
                <a:cs typeface="Times New Roman" pitchFamily="18" charset="0"/>
              </a:rPr>
              <a:t>Támogatható költségek: 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monitoring, marketing és promóciós költségek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adminisztratív költségek</a:t>
            </a:r>
          </a:p>
          <a:p>
            <a:pPr algn="just">
              <a:buFontTx/>
              <a:buChar char="-"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vizsgálatok </a:t>
            </a:r>
            <a:r>
              <a:rPr lang="hu-HU" sz="2400" b="1" dirty="0">
                <a:ea typeface="Calibri"/>
                <a:cs typeface="Times New Roman" pitchFamily="18" charset="0"/>
              </a:rPr>
              <a:t>és közzététel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költségei</a:t>
            </a:r>
          </a:p>
          <a:p>
            <a:pPr algn="just">
              <a:buFontTx/>
              <a:buChar char="-"/>
            </a:pPr>
            <a:endParaRPr lang="hu-HU" sz="2400" b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u="sng" dirty="0">
                <a:ea typeface="Calibri"/>
                <a:cs typeface="Times New Roman" pitchFamily="18" charset="0"/>
              </a:rPr>
              <a:t>Kedvezményezett: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országos méhészeti szervezet</a:t>
            </a:r>
          </a:p>
          <a:p>
            <a:pPr marL="0" indent="0" algn="just">
              <a:buNone/>
            </a:pPr>
            <a:endParaRPr lang="hu-HU" sz="2400" b="1" u="sng" dirty="0">
              <a:ea typeface="Calibri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hu-HU" sz="2400" b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2400" b="1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0629" y="1268963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prstClr val="black"/>
                </a:solidFill>
              </a:rPr>
              <a:t>Beavatkozások és támogatási keretek</a:t>
            </a:r>
            <a:endParaRPr lang="hu-HU" sz="2400" dirty="0">
              <a:solidFill>
                <a:prstClr val="black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69466" y="5131837"/>
            <a:ext cx="58843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hu-HU" sz="2400" b="1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5 éves keret </a:t>
            </a:r>
            <a:r>
              <a:rPr lang="hu-H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710 </a:t>
            </a:r>
            <a:r>
              <a:rPr lang="hu-HU" sz="2400" b="1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000 EUR – </a:t>
            </a:r>
            <a:r>
              <a:rPr lang="hu-HU" sz="2400" b="1" dirty="0" smtClean="0">
                <a:solidFill>
                  <a:prstClr val="black"/>
                </a:solidFill>
                <a:ea typeface="Calibri"/>
                <a:cs typeface="Times New Roman" pitchFamily="18" charset="0"/>
              </a:rPr>
              <a:t>14 200 </a:t>
            </a:r>
            <a:r>
              <a:rPr lang="hu-HU" sz="2400" b="1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406329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jelent az új KAP rendszere a termelőknek?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Milyen változások várhatóak a kérelmezésben?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Milyen határidőkkel kell számolni a kérelem beadása során?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839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12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>
                <a:sym typeface="Georgia"/>
              </a:rPr>
              <a:t>Szektorális</a:t>
            </a:r>
            <a:r>
              <a:rPr lang="hu-HU" sz="3600" dirty="0">
                <a:sym typeface="Georgia"/>
              </a:rPr>
              <a:t> ágazatok - MÉHÉSZET (KAP 2023-2027)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5822" y="1544021"/>
            <a:ext cx="11897280" cy="5002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b="1" u="sng" dirty="0" smtClean="0">
                <a:cs typeface="Times New Roman" pitchFamily="18" charset="0"/>
              </a:rPr>
              <a:t>2016-2019</a:t>
            </a:r>
            <a:r>
              <a:rPr lang="hu-HU" sz="1600" b="1" dirty="0" smtClean="0">
                <a:cs typeface="Times New Roman" pitchFamily="18" charset="0"/>
              </a:rPr>
              <a:t>						 </a:t>
            </a:r>
            <a:r>
              <a:rPr lang="hu-HU" sz="1600" b="1" u="sng" dirty="0" smtClean="0">
                <a:cs typeface="Times New Roman" pitchFamily="18" charset="0"/>
              </a:rPr>
              <a:t>2020-2022                                                                </a:t>
            </a:r>
            <a:endParaRPr lang="hu-HU" sz="1600" b="1" u="sng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i="1" dirty="0">
                <a:cs typeface="Times New Roman" pitchFamily="18" charset="0"/>
              </a:rPr>
              <a:t>Bizottság (EU) 2016/1102 végrehajtási határozata (2016. július 5</a:t>
            </a:r>
            <a:r>
              <a:rPr lang="hu-HU" sz="1600" i="1" dirty="0" smtClean="0">
                <a:cs typeface="Times New Roman" pitchFamily="18" charset="0"/>
              </a:rPr>
              <a:t>.)  Bizottság (EU) 2019/974 végrehajtási határozata (2019. június 19.)</a:t>
            </a:r>
            <a:endParaRPr lang="hu-HU" sz="1600" i="1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  <a:cs typeface="Times New Roman" pitchFamily="18" charset="0"/>
              </a:rPr>
              <a:t>Teljes keret 3 évre 108 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			  </a:t>
            </a:r>
            <a:r>
              <a:rPr lang="hu-HU" sz="1600" b="1" i="1" dirty="0">
                <a:ea typeface="Calibri"/>
                <a:cs typeface="Times New Roman" pitchFamily="18" charset="0"/>
              </a:rPr>
              <a:t>Teljes keret 3 évre 120 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</a:t>
            </a:r>
            <a:endParaRPr lang="hu-HU" sz="1600" b="1" i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  <a:cs typeface="Times New Roman" pitchFamily="18" charset="0"/>
              </a:rPr>
              <a:t>Éves keret 36 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				  </a:t>
            </a:r>
            <a:r>
              <a:rPr lang="hu-HU" sz="1600" b="1" i="1" dirty="0">
                <a:ea typeface="Calibri"/>
                <a:cs typeface="Times New Roman" pitchFamily="18" charset="0"/>
              </a:rPr>
              <a:t>Éves keret 40 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</a:t>
            </a:r>
            <a:endParaRPr lang="hu-HU" sz="1600" b="1" i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</a:rPr>
              <a:t>Teljes magyar részesedés 7,55 millió </a:t>
            </a:r>
            <a:r>
              <a:rPr lang="hu-HU" sz="1600" b="1" i="1" dirty="0" smtClean="0">
                <a:ea typeface="Calibri"/>
              </a:rPr>
              <a:t>euró			  </a:t>
            </a:r>
            <a:r>
              <a:rPr lang="hu-HU" sz="1600" b="1" i="1" dirty="0">
                <a:ea typeface="Calibri"/>
                <a:cs typeface="Times New Roman" pitchFamily="18" charset="0"/>
              </a:rPr>
              <a:t>Teljes magyar részesedés 9,36 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</a:t>
            </a:r>
            <a:endParaRPr lang="hu-HU" sz="1600" b="1" i="1" dirty="0">
              <a:ea typeface="Calibri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</a:rPr>
              <a:t>Éves magyar keret 2,51 millió </a:t>
            </a:r>
            <a:r>
              <a:rPr lang="hu-HU" sz="1600" b="1" i="1" dirty="0" smtClean="0">
                <a:ea typeface="Calibri"/>
              </a:rPr>
              <a:t>euró [5,02M€]			  </a:t>
            </a:r>
            <a:r>
              <a:rPr lang="hu-HU" sz="1600" b="1" i="1" dirty="0">
                <a:ea typeface="Calibri"/>
                <a:cs typeface="Times New Roman" pitchFamily="18" charset="0"/>
              </a:rPr>
              <a:t>Éves magyar keret 3,12 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 [6,24M€]</a:t>
            </a:r>
            <a:endParaRPr lang="hu-HU" sz="1600" b="1" i="1" dirty="0">
              <a:ea typeface="Calibri"/>
            </a:endParaRPr>
          </a:p>
          <a:p>
            <a:pPr marL="0" indent="0" algn="just">
              <a:buNone/>
            </a:pPr>
            <a:endParaRPr lang="hu-HU" sz="1600" b="1" i="1" dirty="0">
              <a:ea typeface="Calibri"/>
            </a:endParaRPr>
          </a:p>
          <a:p>
            <a:pPr marL="0" indent="0" algn="just">
              <a:buNone/>
            </a:pPr>
            <a:r>
              <a:rPr lang="hu-HU" sz="1600" b="1" u="sng" dirty="0" smtClean="0">
                <a:cs typeface="Times New Roman" pitchFamily="18" charset="0"/>
              </a:rPr>
              <a:t>2021-2022</a:t>
            </a:r>
            <a:r>
              <a:rPr lang="hu-HU" sz="1600" b="1" dirty="0">
                <a:cs typeface="Times New Roman" pitchFamily="18" charset="0"/>
              </a:rPr>
              <a:t>	</a:t>
            </a:r>
            <a:r>
              <a:rPr lang="hu-HU" sz="1600" b="1" dirty="0" smtClean="0">
                <a:cs typeface="Times New Roman" pitchFamily="18" charset="0"/>
              </a:rPr>
              <a:t>					  </a:t>
            </a:r>
            <a:r>
              <a:rPr lang="hu-HU" sz="2400" b="1" u="sng" dirty="0" smtClean="0">
                <a:cs typeface="Times New Roman" pitchFamily="18" charset="0"/>
              </a:rPr>
              <a:t>2023-2027</a:t>
            </a:r>
            <a:endParaRPr lang="hu-HU" sz="2400" b="1" u="sng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i="1" dirty="0">
                <a:cs typeface="Times New Roman" pitchFamily="18" charset="0"/>
              </a:rPr>
              <a:t>Bizottság (EU) </a:t>
            </a:r>
            <a:r>
              <a:rPr lang="hu-HU" sz="1600" i="1" dirty="0" smtClean="0">
                <a:cs typeface="Times New Roman" pitchFamily="18" charset="0"/>
              </a:rPr>
              <a:t>2021/974 </a:t>
            </a:r>
            <a:r>
              <a:rPr lang="hu-HU" sz="1600" i="1" dirty="0">
                <a:cs typeface="Times New Roman" pitchFamily="18" charset="0"/>
              </a:rPr>
              <a:t>végrehajtási határozata (</a:t>
            </a:r>
            <a:r>
              <a:rPr lang="hu-HU" sz="1600" i="1" dirty="0" smtClean="0">
                <a:cs typeface="Times New Roman" pitchFamily="18" charset="0"/>
              </a:rPr>
              <a:t>2021. </a:t>
            </a:r>
            <a:r>
              <a:rPr lang="hu-HU" sz="1600" i="1" dirty="0">
                <a:cs typeface="Times New Roman" pitchFamily="18" charset="0"/>
              </a:rPr>
              <a:t>június </a:t>
            </a:r>
            <a:r>
              <a:rPr lang="hu-HU" sz="1600" i="1" dirty="0" smtClean="0">
                <a:cs typeface="Times New Roman" pitchFamily="18" charset="0"/>
              </a:rPr>
              <a:t>9.)</a:t>
            </a:r>
            <a:r>
              <a:rPr lang="hu-HU" sz="1600" i="1" dirty="0">
                <a:cs typeface="Times New Roman" pitchFamily="18" charset="0"/>
              </a:rPr>
              <a:t>	</a:t>
            </a:r>
            <a:r>
              <a:rPr lang="hu-HU" sz="1600" i="1" dirty="0" smtClean="0">
                <a:cs typeface="Times New Roman" pitchFamily="18" charset="0"/>
              </a:rPr>
              <a:t>  Európai </a:t>
            </a:r>
            <a:r>
              <a:rPr lang="hu-HU" sz="1600" i="1" dirty="0">
                <a:cs typeface="Times New Roman" pitchFamily="18" charset="0"/>
              </a:rPr>
              <a:t>Parlament és a </a:t>
            </a:r>
            <a:r>
              <a:rPr lang="hu-HU" sz="1600" i="1" dirty="0" smtClean="0">
                <a:cs typeface="Times New Roman" pitchFamily="18" charset="0"/>
              </a:rPr>
              <a:t>Tanács (</a:t>
            </a:r>
            <a:r>
              <a:rPr lang="hu-HU" sz="1600" i="1" dirty="0">
                <a:cs typeface="Times New Roman" pitchFamily="18" charset="0"/>
              </a:rPr>
              <a:t>EU) 2021/2115 </a:t>
            </a:r>
            <a:r>
              <a:rPr lang="hu-HU" sz="1600" i="1" dirty="0" smtClean="0">
                <a:cs typeface="Times New Roman" pitchFamily="18" charset="0"/>
              </a:rPr>
              <a:t>rendelete (2021. december 2.)  </a:t>
            </a:r>
            <a:endParaRPr lang="hu-HU" sz="1600" i="1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  <a:cs typeface="Times New Roman" pitchFamily="18" charset="0"/>
              </a:rPr>
              <a:t>Teljes keret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2 </a:t>
            </a:r>
            <a:r>
              <a:rPr lang="hu-HU" sz="1600" b="1" i="1" dirty="0">
                <a:ea typeface="Calibri"/>
                <a:cs typeface="Times New Roman" pitchFamily="18" charset="0"/>
              </a:rPr>
              <a:t>évre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120 </a:t>
            </a:r>
            <a:r>
              <a:rPr lang="hu-HU" sz="1600" b="1" i="1" dirty="0">
                <a:ea typeface="Calibri"/>
                <a:cs typeface="Times New Roman" pitchFamily="18" charset="0"/>
              </a:rPr>
              <a:t>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			  </a:t>
            </a:r>
            <a:r>
              <a:rPr lang="hu-HU" sz="1600" b="1" i="1" dirty="0">
                <a:ea typeface="Calibri"/>
                <a:cs typeface="Times New Roman" pitchFamily="18" charset="0"/>
              </a:rPr>
              <a:t>Teljes keret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5 </a:t>
            </a:r>
            <a:r>
              <a:rPr lang="hu-HU" sz="1600" b="1" i="1" dirty="0">
                <a:ea typeface="Calibri"/>
                <a:cs typeface="Times New Roman" pitchFamily="18" charset="0"/>
              </a:rPr>
              <a:t>évre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300 </a:t>
            </a:r>
            <a:r>
              <a:rPr lang="hu-HU" sz="1600" b="1" i="1" dirty="0">
                <a:ea typeface="Calibri"/>
                <a:cs typeface="Times New Roman" pitchFamily="18" charset="0"/>
              </a:rPr>
              <a:t>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</a:t>
            </a:r>
            <a:endParaRPr lang="hu-HU" sz="1600" b="1" i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  <a:cs typeface="Times New Roman" pitchFamily="18" charset="0"/>
              </a:rPr>
              <a:t>Éves keret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60 </a:t>
            </a:r>
            <a:r>
              <a:rPr lang="hu-HU" sz="1600" b="1" i="1" dirty="0">
                <a:ea typeface="Calibri"/>
                <a:cs typeface="Times New Roman" pitchFamily="18" charset="0"/>
              </a:rPr>
              <a:t>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				  </a:t>
            </a:r>
            <a:r>
              <a:rPr lang="hu-HU" sz="1600" b="1" i="1" dirty="0">
                <a:ea typeface="Calibri"/>
                <a:cs typeface="Times New Roman" pitchFamily="18" charset="0"/>
              </a:rPr>
              <a:t>Éves keret 60 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</a:t>
            </a:r>
            <a:endParaRPr lang="hu-HU" sz="1600" b="1" i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  <a:cs typeface="Times New Roman" pitchFamily="18" charset="0"/>
              </a:rPr>
              <a:t>Teljes magyar részesedés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8,54 </a:t>
            </a:r>
            <a:r>
              <a:rPr lang="hu-HU" sz="1600" b="1" i="1" dirty="0">
                <a:ea typeface="Calibri"/>
                <a:cs typeface="Times New Roman" pitchFamily="18" charset="0"/>
              </a:rPr>
              <a:t>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			  </a:t>
            </a:r>
            <a:r>
              <a:rPr lang="hu-HU" sz="1600" b="1" i="1" dirty="0">
                <a:ea typeface="Calibri"/>
                <a:cs typeface="Times New Roman" pitchFamily="18" charset="0"/>
              </a:rPr>
              <a:t>Teljes magyar részesedés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21,36 </a:t>
            </a:r>
            <a:r>
              <a:rPr lang="hu-HU" sz="1600" b="1" i="1" dirty="0">
                <a:ea typeface="Calibri"/>
                <a:cs typeface="Times New Roman" pitchFamily="18" charset="0"/>
              </a:rPr>
              <a:t>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</a:t>
            </a:r>
            <a:endParaRPr lang="hu-HU" sz="1600" b="1" i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1600" b="1" i="1" dirty="0">
                <a:ea typeface="Calibri"/>
                <a:cs typeface="Times New Roman" pitchFamily="18" charset="0"/>
              </a:rPr>
              <a:t>Éves magyar keret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4,27 </a:t>
            </a:r>
            <a:r>
              <a:rPr lang="hu-HU" sz="1600" b="1" i="1" dirty="0">
                <a:ea typeface="Calibri"/>
                <a:cs typeface="Times New Roman" pitchFamily="18" charset="0"/>
              </a:rPr>
              <a:t>millió </a:t>
            </a:r>
            <a:r>
              <a:rPr lang="hu-HU" sz="1600" b="1" i="1" dirty="0" smtClean="0">
                <a:ea typeface="Calibri"/>
                <a:cs typeface="Times New Roman" pitchFamily="18" charset="0"/>
              </a:rPr>
              <a:t>euró [8,54M€]		 </a:t>
            </a:r>
            <a:r>
              <a:rPr lang="hu-HU" sz="2400" b="1" i="1" dirty="0">
                <a:ea typeface="Calibri"/>
                <a:cs typeface="Times New Roman" pitchFamily="18" charset="0"/>
              </a:rPr>
              <a:t>Éves magyar keret 4,27 millió </a:t>
            </a:r>
            <a:r>
              <a:rPr lang="hu-HU" sz="2400" b="1" i="1" dirty="0" smtClean="0">
                <a:ea typeface="Calibri"/>
                <a:cs typeface="Times New Roman" pitchFamily="18" charset="0"/>
              </a:rPr>
              <a:t>euró [8,54M€]</a:t>
            </a:r>
            <a:endParaRPr lang="hu-HU" sz="2400" b="1" i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1600" b="1" i="1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0" y="1082356"/>
            <a:ext cx="1200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EU-s támogatási összegek növekedése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6107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>
                <a:sym typeface="Georgia"/>
              </a:rPr>
              <a:t>Szektorális</a:t>
            </a:r>
            <a:r>
              <a:rPr lang="hu-HU" sz="3600" dirty="0">
                <a:sym typeface="Georgia"/>
              </a:rPr>
              <a:t> ágazatok - MÉHÉSZET (KAP 2023-2027)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902" y="1658436"/>
            <a:ext cx="1129004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24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Közös Agrárpolitika </a:t>
            </a:r>
            <a:r>
              <a:rPr lang="hu-HU" sz="2400" b="1" dirty="0" err="1" smtClean="0">
                <a:ea typeface="Calibri"/>
                <a:cs typeface="Times New Roman" pitchFamily="18" charset="0"/>
              </a:rPr>
              <a:t>szektorális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 támogatások EU	</a:t>
            </a:r>
            <a:r>
              <a:rPr lang="hu-HU" sz="2400" b="1" dirty="0">
                <a:ea typeface="Calibri"/>
                <a:cs typeface="Times New Roman" pitchFamily="18" charset="0"/>
              </a:rPr>
              <a:t> 4,27 millió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euró/év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Közös Agrárpolitika </a:t>
            </a:r>
            <a:r>
              <a:rPr lang="hu-HU" sz="2400" b="1" dirty="0" err="1">
                <a:ea typeface="Calibri"/>
                <a:cs typeface="Times New Roman" pitchFamily="18" charset="0"/>
              </a:rPr>
              <a:t>szektorális</a:t>
            </a:r>
            <a:r>
              <a:rPr lang="hu-HU" sz="2400" b="1" dirty="0">
                <a:ea typeface="Calibri"/>
                <a:cs typeface="Times New Roman" pitchFamily="18" charset="0"/>
              </a:rPr>
              <a:t> támogatások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hazai</a:t>
            </a:r>
            <a:r>
              <a:rPr lang="hu-HU" sz="2400" b="1" dirty="0">
                <a:ea typeface="Calibri"/>
                <a:cs typeface="Times New Roman" pitchFamily="18" charset="0"/>
              </a:rPr>
              <a:t>	 4,27 millió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euró/év</a:t>
            </a:r>
            <a:endParaRPr lang="hu-HU" sz="2400" b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Közös agrárpolitika állatjóléti támogatás  </a:t>
            </a:r>
            <a:r>
              <a:rPr lang="hu-HU" sz="2400" dirty="0" smtClean="0">
                <a:ea typeface="Calibri"/>
                <a:cs typeface="Times New Roman" pitchFamily="18" charset="0"/>
              </a:rPr>
              <a:t>(méh állatjólét)</a:t>
            </a:r>
            <a:endParaRPr lang="hu-HU" sz="24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Közös Agrárpolitika kisüzemek támogatása </a:t>
            </a:r>
            <a:r>
              <a:rPr lang="hu-HU" sz="2400" dirty="0" smtClean="0">
                <a:ea typeface="Calibri"/>
                <a:cs typeface="Times New Roman" pitchFamily="18" charset="0"/>
              </a:rPr>
              <a:t>(beruházás)</a:t>
            </a:r>
            <a:endParaRPr lang="hu-HU" sz="24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Közös Agrárpolitika AKIS </a:t>
            </a:r>
            <a:r>
              <a:rPr lang="hu-HU" sz="2400" dirty="0" smtClean="0">
                <a:ea typeface="Calibri"/>
                <a:cs typeface="Times New Roman" pitchFamily="18" charset="0"/>
              </a:rPr>
              <a:t>(kutatás)</a:t>
            </a:r>
            <a:endParaRPr lang="hu-HU" sz="24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24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+ Csekély összegű hazai támogatások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a méhészeti járművek  fenntartása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				100 millió HUF</a:t>
            </a:r>
          </a:p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a </a:t>
            </a:r>
            <a:r>
              <a:rPr lang="hu-HU" sz="2400" b="1" dirty="0">
                <a:ea typeface="Calibri"/>
                <a:cs typeface="Times New Roman" pitchFamily="18" charset="0"/>
              </a:rPr>
              <a:t>méhállomány egészségügyi kondíciójának megőrzése 	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950 millió HUF</a:t>
            </a:r>
            <a:endParaRPr lang="hu-HU" sz="2400" b="1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0629" y="1268963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Méhészeti támogatások 2023-2027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5915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>
                <a:sym typeface="Georgia"/>
              </a:rPr>
              <a:t>Szektorális</a:t>
            </a:r>
            <a:r>
              <a:rPr lang="hu-HU" sz="3600" dirty="0">
                <a:sym typeface="Georgia"/>
              </a:rPr>
              <a:t> ágazatok - MÉHÉSZET (KAP 2023-2027)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4290" y="1634247"/>
            <a:ext cx="11544271" cy="48132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 smtClean="0">
                <a:ea typeface="Calibri"/>
                <a:cs typeface="Times New Roman" pitchFamily="18" charset="0"/>
              </a:rPr>
              <a:t>Méhészeti tudásátadás és technikai segítségnyújtás</a:t>
            </a:r>
          </a:p>
          <a:p>
            <a:pPr marL="0" indent="0" algn="just">
              <a:buNone/>
            </a:pPr>
            <a:endParaRPr lang="hu-HU" sz="20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000" b="1" u="sng" dirty="0">
                <a:ea typeface="Calibri"/>
                <a:cs typeface="Times New Roman" pitchFamily="18" charset="0"/>
              </a:rPr>
              <a:t>Támogatható költségek: 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képzés és képzésszervezés költségei 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személyi és adminisztrációs költségek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előadói díjak 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szakirodalom és szaklap, szakfilm készítésének és terjesztésének költségei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szakmai rendezvény és tanulmányút költségei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szaktanácsadás és szolgáltatás költsége</a:t>
            </a:r>
          </a:p>
          <a:p>
            <a:pPr marL="0" indent="0" algn="just">
              <a:buNone/>
            </a:pPr>
            <a:r>
              <a:rPr lang="hu-HU" sz="2000" b="1" u="sng" dirty="0">
                <a:ea typeface="Calibri"/>
                <a:cs typeface="Times New Roman" pitchFamily="18" charset="0"/>
              </a:rPr>
              <a:t>Kedvezményezett</a:t>
            </a:r>
            <a:r>
              <a:rPr lang="hu-HU" sz="2000" b="1" dirty="0">
                <a:ea typeface="Calibri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országos méhészeti szervezet és tagszervezetei</a:t>
            </a:r>
          </a:p>
          <a:p>
            <a:pPr algn="just">
              <a:buFontTx/>
              <a:buChar char="-"/>
            </a:pPr>
            <a:r>
              <a:rPr lang="hu-HU" sz="2000" b="1" dirty="0" smtClean="0">
                <a:ea typeface="Calibri"/>
                <a:cs typeface="Times New Roman" pitchFamily="18" charset="0"/>
              </a:rPr>
              <a:t>szolgáltató </a:t>
            </a:r>
            <a:r>
              <a:rPr lang="hu-HU" sz="2000" b="1" dirty="0">
                <a:ea typeface="Calibri"/>
                <a:cs typeface="Times New Roman" pitchFamily="18" charset="0"/>
              </a:rPr>
              <a:t>hálózatok </a:t>
            </a:r>
            <a:endParaRPr lang="hu-HU" sz="2000" b="1" dirty="0" smtClean="0">
              <a:ea typeface="Calibri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hu-HU" sz="1600" b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1600" b="1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0629" y="1268963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Beavatkozások és támogatási keretek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96942" y="5001209"/>
            <a:ext cx="52811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hu-HU" sz="2400" b="1" dirty="0">
                <a:solidFill>
                  <a:prstClr val="black"/>
                </a:solidFill>
                <a:ea typeface="Calibri"/>
                <a:cs typeface="Times New Roman" pitchFamily="18" charset="0"/>
              </a:rPr>
              <a:t>5 éves keret 3 750 000 EUR – 500 000 (2022)</a:t>
            </a:r>
          </a:p>
        </p:txBody>
      </p:sp>
    </p:spTree>
    <p:extLst>
      <p:ext uri="{BB962C8B-B14F-4D97-AF65-F5344CB8AC3E}">
        <p14:creationId xmlns:p14="http://schemas.microsoft.com/office/powerpoint/2010/main" val="14218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ym typeface="Georgia"/>
              </a:rPr>
              <a:t>Szektorális</a:t>
            </a:r>
            <a:r>
              <a:rPr lang="hu-HU" sz="4000" dirty="0">
                <a:sym typeface="Georgia"/>
              </a:rPr>
              <a:t> ágazatok - MÉHÉSZET (KAP 2023-2027</a:t>
            </a:r>
            <a:r>
              <a:rPr lang="hu-HU" dirty="0">
                <a:sym typeface="Georgia"/>
              </a:rPr>
              <a:t>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781" y="1485382"/>
            <a:ext cx="11575914" cy="49889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 smtClean="0">
                <a:ea typeface="Calibri"/>
                <a:cs typeface="Times New Roman" pitchFamily="18" charset="0"/>
              </a:rPr>
              <a:t>Méhészeti </a:t>
            </a:r>
            <a:r>
              <a:rPr lang="hu-HU" sz="2000" b="1" dirty="0">
                <a:ea typeface="Calibri"/>
                <a:cs typeface="Times New Roman" pitchFamily="18" charset="0"/>
              </a:rPr>
              <a:t>ágazat versenyképességének </a:t>
            </a:r>
            <a:r>
              <a:rPr lang="hu-HU" sz="2000" b="1" dirty="0" smtClean="0">
                <a:ea typeface="Calibri"/>
                <a:cs typeface="Times New Roman" pitchFamily="18" charset="0"/>
              </a:rPr>
              <a:t>fejlesztése </a:t>
            </a:r>
            <a:r>
              <a:rPr lang="hu-HU" sz="2000" dirty="0" smtClean="0">
                <a:ea typeface="Calibri"/>
                <a:cs typeface="Times New Roman" pitchFamily="18" charset="0"/>
              </a:rPr>
              <a:t>I.</a:t>
            </a:r>
          </a:p>
          <a:p>
            <a:pPr lvl="1" algn="just"/>
            <a:endParaRPr lang="hu-HU" sz="2000" u="sng" dirty="0" smtClean="0">
              <a:ea typeface="Calibri"/>
              <a:cs typeface="Times New Roman" pitchFamily="18" charset="0"/>
            </a:endParaRPr>
          </a:p>
          <a:p>
            <a:pPr lvl="1" algn="just"/>
            <a:r>
              <a:rPr lang="hu-HU" sz="2000" u="sng" dirty="0" smtClean="0">
                <a:ea typeface="Calibri"/>
                <a:cs typeface="Times New Roman" pitchFamily="18" charset="0"/>
              </a:rPr>
              <a:t>méhészeti </a:t>
            </a:r>
            <a:r>
              <a:rPr lang="hu-HU" sz="2000" u="sng" dirty="0">
                <a:ea typeface="Calibri"/>
                <a:cs typeface="Times New Roman" pitchFamily="18" charset="0"/>
              </a:rPr>
              <a:t>ágazat </a:t>
            </a:r>
            <a:r>
              <a:rPr lang="hu-HU" sz="2000" u="sng" dirty="0" smtClean="0">
                <a:ea typeface="Calibri"/>
                <a:cs typeface="Times New Roman" pitchFamily="18" charset="0"/>
              </a:rPr>
              <a:t>eszközfejlesztése</a:t>
            </a:r>
            <a:endParaRPr lang="hu-HU" sz="2000" u="sng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000" b="1" u="sng" dirty="0">
                <a:ea typeface="Calibri"/>
                <a:cs typeface="Times New Roman" pitchFamily="18" charset="0"/>
              </a:rPr>
              <a:t>Támogatható költségek: 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méhészkedésben használatos új méhészeti eszközök, segédeszközök, berendezések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méz és méhészeti termékek termeléséhez, kinyeréséhez, tárolásához, kiszereléséhez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léptároláshoz szükséges új eszközök, gépek, berendezések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öntőforma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alternatív védekezéshez higiénikus aljak 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preventív védekezéshez kaptár-, keretléc- és lépcsere, ózongenerátor, méhlegelő</a:t>
            </a:r>
          </a:p>
          <a:p>
            <a:pPr marL="0" indent="0" algn="just">
              <a:buNone/>
            </a:pPr>
            <a:r>
              <a:rPr lang="hu-HU" sz="2000" b="1" u="sng" dirty="0">
                <a:ea typeface="Calibri"/>
                <a:cs typeface="Times New Roman" pitchFamily="18" charset="0"/>
              </a:rPr>
              <a:t>Kedvezményezett: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méhészeti szervezetben tag méhész, termelői csoport</a:t>
            </a:r>
          </a:p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- országos méhészeti szervezet</a:t>
            </a:r>
          </a:p>
          <a:p>
            <a:pPr marL="0" indent="0" algn="just">
              <a:buNone/>
            </a:pPr>
            <a:endParaRPr lang="hu-HU" sz="2000" b="1" dirty="0" smtClean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2000" b="1" dirty="0" smtClean="0">
              <a:ea typeface="Calibri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hu-HU" sz="2000" b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2000" b="1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0629" y="1123048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Beavatkozások és támogatási </a:t>
            </a:r>
            <a:r>
              <a:rPr lang="hu-HU" sz="2400" dirty="0" smtClean="0"/>
              <a:t>keretek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13985" y="5790694"/>
            <a:ext cx="494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latin typeface="Times New Roman" pitchFamily="18" charset="0"/>
                <a:ea typeface="Calibri"/>
                <a:cs typeface="Times New Roman" pitchFamily="18" charset="0"/>
              </a:rPr>
              <a:t>5 éves keret 2 125 000 EUR – 50 000 (2022)</a:t>
            </a:r>
          </a:p>
        </p:txBody>
      </p:sp>
    </p:spTree>
    <p:extLst>
      <p:ext uri="{BB962C8B-B14F-4D97-AF65-F5344CB8AC3E}">
        <p14:creationId xmlns:p14="http://schemas.microsoft.com/office/powerpoint/2010/main" val="96271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ym typeface="Georgia"/>
              </a:rPr>
              <a:t>Szektorális</a:t>
            </a:r>
            <a:r>
              <a:rPr lang="hu-HU" sz="4000" dirty="0">
                <a:sym typeface="Georgia"/>
              </a:rPr>
              <a:t> ágazatok - MÉHÉSZET (KAP 2023-2027</a:t>
            </a:r>
            <a:r>
              <a:rPr lang="hu-HU" dirty="0">
                <a:sym typeface="Georgia"/>
              </a:rPr>
              <a:t>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0415" y="1828800"/>
            <a:ext cx="11267088" cy="4393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>
                <a:ea typeface="Calibri"/>
                <a:cs typeface="Times New Roman" pitchFamily="18" charset="0"/>
              </a:rPr>
              <a:t>Méhészeti ágazat versenyképességének </a:t>
            </a:r>
            <a:r>
              <a:rPr lang="hu-HU" sz="2000" b="1" dirty="0" smtClean="0">
                <a:ea typeface="Calibri"/>
                <a:cs typeface="Times New Roman" pitchFamily="18" charset="0"/>
              </a:rPr>
              <a:t>fejlesztése </a:t>
            </a:r>
            <a:r>
              <a:rPr lang="hu-HU" sz="2000" dirty="0" smtClean="0">
                <a:ea typeface="Calibri"/>
                <a:cs typeface="Times New Roman" pitchFamily="18" charset="0"/>
              </a:rPr>
              <a:t>II.</a:t>
            </a:r>
          </a:p>
          <a:p>
            <a:pPr lvl="1" algn="just"/>
            <a:endParaRPr lang="hu-HU" sz="2000" u="sng" dirty="0" smtClean="0">
              <a:ea typeface="Calibri"/>
              <a:cs typeface="Times New Roman" pitchFamily="18" charset="0"/>
            </a:endParaRPr>
          </a:p>
          <a:p>
            <a:pPr lvl="1" algn="just"/>
            <a:r>
              <a:rPr lang="hu-HU" sz="2000" u="sng" dirty="0">
                <a:ea typeface="Calibri"/>
                <a:cs typeface="Times New Roman" pitchFamily="18" charset="0"/>
              </a:rPr>
              <a:t>méhészeti szervezetek tevékenységét segítő eszközök fejlesztése</a:t>
            </a:r>
          </a:p>
          <a:p>
            <a:pPr algn="just"/>
            <a:endParaRPr lang="hu-HU" sz="2000" b="1" u="sng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000" b="1" u="sng" dirty="0">
                <a:ea typeface="Calibri"/>
                <a:cs typeface="Times New Roman" pitchFamily="18" charset="0"/>
              </a:rPr>
              <a:t>Támogatható költségek: </a:t>
            </a:r>
          </a:p>
          <a:p>
            <a:pPr algn="just">
              <a:buFontTx/>
              <a:buChar char="-"/>
            </a:pPr>
            <a:r>
              <a:rPr lang="hu-HU" sz="2000" b="1" dirty="0" smtClean="0">
                <a:ea typeface="Calibri"/>
                <a:cs typeface="Times New Roman" pitchFamily="18" charset="0"/>
              </a:rPr>
              <a:t>Irodatechnika</a:t>
            </a:r>
          </a:p>
          <a:p>
            <a:pPr algn="just">
              <a:buFontTx/>
              <a:buChar char="-"/>
            </a:pPr>
            <a:endParaRPr lang="hu-HU" sz="2000" b="1" u="sng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000" b="1" u="sng" dirty="0">
                <a:ea typeface="Calibri"/>
                <a:cs typeface="Times New Roman" pitchFamily="18" charset="0"/>
              </a:rPr>
              <a:t>Kedvezményezett:</a:t>
            </a:r>
          </a:p>
          <a:p>
            <a:pPr marL="0" indent="0" algn="just">
              <a:buNone/>
            </a:pPr>
            <a:r>
              <a:rPr lang="hu-HU" sz="2000" dirty="0">
                <a:ea typeface="Calibri"/>
                <a:cs typeface="Times New Roman" pitchFamily="18" charset="0"/>
              </a:rPr>
              <a:t>- </a:t>
            </a:r>
            <a:r>
              <a:rPr lang="hu-HU" sz="2000" b="1" dirty="0">
                <a:ea typeface="Calibri"/>
                <a:cs typeface="Times New Roman" pitchFamily="18" charset="0"/>
              </a:rPr>
              <a:t>országos méhészeti szervezet és tagszervezetei</a:t>
            </a:r>
          </a:p>
          <a:p>
            <a:pPr marL="0" indent="0" algn="just">
              <a:buNone/>
            </a:pPr>
            <a:endParaRPr lang="hu-HU" sz="2000" b="1" dirty="0" smtClean="0">
              <a:ea typeface="Calibri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hu-HU" sz="2000" b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hu-HU" sz="2000" b="1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6593" y="1223264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Beavatkozások és támogatási keretek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242181" y="3931818"/>
            <a:ext cx="494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ea typeface="Calibri"/>
                <a:cs typeface="Times New Roman" pitchFamily="18" charset="0"/>
              </a:rPr>
              <a:t>5 éves keret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150 </a:t>
            </a:r>
            <a:r>
              <a:rPr lang="hu-HU" sz="2400" b="1" dirty="0">
                <a:ea typeface="Calibri"/>
                <a:cs typeface="Times New Roman" pitchFamily="18" charset="0"/>
              </a:rPr>
              <a:t>000 EUR –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0 </a:t>
            </a:r>
            <a:r>
              <a:rPr lang="hu-HU" sz="2400" b="1" dirty="0">
                <a:ea typeface="Calibri"/>
                <a:cs typeface="Times New Roman" pitchFamily="18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262631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ym typeface="Georgia"/>
              </a:rPr>
              <a:t>Szektorális</a:t>
            </a:r>
            <a:r>
              <a:rPr lang="hu-HU" sz="4000" dirty="0">
                <a:sym typeface="Georgia"/>
              </a:rPr>
              <a:t> ágazatok - MÉHÉSZET (KAP 2023-2027</a:t>
            </a:r>
            <a:r>
              <a:rPr lang="hu-HU" dirty="0">
                <a:sym typeface="Georgia"/>
              </a:rPr>
              <a:t>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3477" y="1878462"/>
            <a:ext cx="11246068" cy="42843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Méhészeti ágazat versenyképességének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fejlesztése </a:t>
            </a:r>
            <a:r>
              <a:rPr lang="hu-HU" sz="2400" dirty="0" smtClean="0">
                <a:ea typeface="Calibri"/>
                <a:cs typeface="Times New Roman" pitchFamily="18" charset="0"/>
              </a:rPr>
              <a:t>III.</a:t>
            </a:r>
          </a:p>
          <a:p>
            <a:pPr lvl="1" algn="just"/>
            <a:endParaRPr lang="hu-HU" u="sng" dirty="0" smtClean="0">
              <a:ea typeface="Calibri"/>
              <a:cs typeface="Times New Roman" pitchFamily="18" charset="0"/>
            </a:endParaRPr>
          </a:p>
          <a:p>
            <a:pPr lvl="1" algn="just"/>
            <a:r>
              <a:rPr lang="hu-HU" u="sng" dirty="0" smtClean="0">
                <a:ea typeface="Calibri"/>
                <a:cs typeface="Times New Roman" pitchFamily="18" charset="0"/>
              </a:rPr>
              <a:t>A méhek genetikai állományának fejlesztése</a:t>
            </a:r>
          </a:p>
          <a:p>
            <a:pPr lvl="1" algn="just"/>
            <a:endParaRPr lang="hu-HU" u="sng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u="sng" dirty="0" smtClean="0">
                <a:ea typeface="Calibri"/>
                <a:cs typeface="Times New Roman" pitchFamily="18" charset="0"/>
              </a:rPr>
              <a:t>Támogatható </a:t>
            </a:r>
            <a:r>
              <a:rPr lang="hu-HU" sz="2400" b="1" u="sng" dirty="0">
                <a:ea typeface="Calibri"/>
                <a:cs typeface="Times New Roman" pitchFamily="18" charset="0"/>
              </a:rPr>
              <a:t>költségek: </a:t>
            </a:r>
          </a:p>
          <a:p>
            <a:pPr algn="just">
              <a:buFontTx/>
              <a:buChar char="-"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méhanya</a:t>
            </a:r>
            <a:r>
              <a:rPr lang="hu-HU" sz="2400" b="1" dirty="0">
                <a:ea typeface="Calibri"/>
                <a:cs typeface="Times New Roman" pitchFamily="18" charset="0"/>
              </a:rPr>
              <a:t>,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anyabölcső</a:t>
            </a:r>
          </a:p>
          <a:p>
            <a:pPr algn="just">
              <a:buFontTx/>
              <a:buChar char="-"/>
            </a:pPr>
            <a:endParaRPr lang="hu-HU" sz="2400" b="1" u="sng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u="sng" dirty="0">
                <a:ea typeface="Calibri"/>
                <a:cs typeface="Times New Roman" pitchFamily="18" charset="0"/>
              </a:rPr>
              <a:t>Kedvezményezett: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méhészeti szervezetben tag méhész</a:t>
            </a:r>
          </a:p>
          <a:p>
            <a:pPr marL="0" indent="0" algn="just">
              <a:buNone/>
            </a:pPr>
            <a:endParaRPr lang="hu-HU" sz="1600" b="1" u="sng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6593" y="1223264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Beavatkozások és támogatási keretek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242181" y="3931818"/>
            <a:ext cx="494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ea typeface="Calibri"/>
                <a:cs typeface="Times New Roman" pitchFamily="18" charset="0"/>
              </a:rPr>
              <a:t>5 éves keret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2 512 500 </a:t>
            </a:r>
            <a:r>
              <a:rPr lang="hu-HU" sz="2400" b="1" dirty="0">
                <a:ea typeface="Calibri"/>
                <a:cs typeface="Times New Roman" pitchFamily="18" charset="0"/>
              </a:rPr>
              <a:t>EUR –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0 </a:t>
            </a:r>
            <a:r>
              <a:rPr lang="hu-HU" sz="2400" b="1" dirty="0">
                <a:ea typeface="Calibri"/>
                <a:cs typeface="Times New Roman" pitchFamily="18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327654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ym typeface="Georgia"/>
              </a:rPr>
              <a:t>Szektorális</a:t>
            </a:r>
            <a:r>
              <a:rPr lang="hu-HU" sz="4000" dirty="0">
                <a:sym typeface="Georgia"/>
              </a:rPr>
              <a:t> ágazatok - MÉHÉSZET (KAP 2023-2027</a:t>
            </a:r>
            <a:r>
              <a:rPr lang="hu-HU" dirty="0">
                <a:sym typeface="Georgia"/>
              </a:rPr>
              <a:t>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6593" y="1809344"/>
            <a:ext cx="11557035" cy="4547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Méhészeti ágazat versenyképességének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fejlesztése </a:t>
            </a:r>
            <a:r>
              <a:rPr lang="hu-HU" sz="2400" dirty="0" smtClean="0">
                <a:ea typeface="Calibri"/>
                <a:cs typeface="Times New Roman" pitchFamily="18" charset="0"/>
              </a:rPr>
              <a:t>IV.</a:t>
            </a:r>
          </a:p>
          <a:p>
            <a:pPr lvl="1" algn="just"/>
            <a:endParaRPr lang="hu-HU" u="sng" dirty="0" smtClean="0">
              <a:ea typeface="Calibri"/>
              <a:cs typeface="Times New Roman" pitchFamily="18" charset="0"/>
            </a:endParaRPr>
          </a:p>
          <a:p>
            <a:pPr lvl="1" algn="just"/>
            <a:r>
              <a:rPr lang="hu-HU" u="sng" dirty="0" smtClean="0">
                <a:ea typeface="Calibri"/>
                <a:cs typeface="Times New Roman" pitchFamily="18" charset="0"/>
              </a:rPr>
              <a:t>A vándorlást elősegítő eszközök fejlesztése</a:t>
            </a:r>
          </a:p>
          <a:p>
            <a:pPr lvl="1" algn="just"/>
            <a:endParaRPr lang="hu-HU" u="sng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u="sng" dirty="0" smtClean="0">
                <a:ea typeface="Calibri"/>
                <a:cs typeface="Times New Roman" pitchFamily="18" charset="0"/>
              </a:rPr>
              <a:t>Támogatható </a:t>
            </a:r>
            <a:r>
              <a:rPr lang="hu-HU" sz="2400" b="1" u="sng" dirty="0">
                <a:ea typeface="Calibri"/>
                <a:cs typeface="Times New Roman" pitchFamily="18" charset="0"/>
              </a:rPr>
              <a:t>költségek: 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vándorlást elősegítő eszközök beszerzése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vándorméhészkedéshez használt speciális vontatott kocsik lízingje, bérlete</a:t>
            </a:r>
          </a:p>
          <a:p>
            <a:pPr marL="0" indent="0" algn="just">
              <a:buNone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- gépjárműbérlés</a:t>
            </a:r>
          </a:p>
          <a:p>
            <a:pPr marL="0" indent="0" algn="just">
              <a:buNone/>
            </a:pPr>
            <a:r>
              <a:rPr lang="hu-HU" sz="2400" b="1" u="sng" dirty="0" smtClean="0">
                <a:ea typeface="Calibri"/>
                <a:cs typeface="Times New Roman" pitchFamily="18" charset="0"/>
              </a:rPr>
              <a:t>Kedvezményezett</a:t>
            </a:r>
            <a:r>
              <a:rPr lang="hu-HU" sz="2400" b="1" u="sng" dirty="0">
                <a:ea typeface="Calibri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méhészeti szervezetben tag méhész</a:t>
            </a:r>
          </a:p>
          <a:p>
            <a:pPr marL="0" indent="0" algn="just">
              <a:buNone/>
            </a:pPr>
            <a:endParaRPr lang="hu-HU" sz="1600" b="1" u="sng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6593" y="1223264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Beavatkozások és támogatási keretek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38041" y="5042161"/>
            <a:ext cx="529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ea typeface="Calibri"/>
                <a:cs typeface="Times New Roman" pitchFamily="18" charset="0"/>
              </a:rPr>
              <a:t>5 éves keret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3 125 000 </a:t>
            </a:r>
            <a:r>
              <a:rPr lang="hu-HU" sz="2400" b="1" dirty="0">
                <a:ea typeface="Calibri"/>
                <a:cs typeface="Times New Roman" pitchFamily="18" charset="0"/>
              </a:rPr>
              <a:t>EUR –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125 000 </a:t>
            </a:r>
            <a:r>
              <a:rPr lang="hu-HU" sz="2400" b="1" dirty="0">
                <a:ea typeface="Calibri"/>
                <a:cs typeface="Times New Roman" pitchFamily="18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117139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>
                <a:sym typeface="Georgia"/>
              </a:rPr>
              <a:t>Szektorális</a:t>
            </a:r>
            <a:r>
              <a:rPr lang="hu-HU" sz="4000" dirty="0">
                <a:sym typeface="Georgia"/>
              </a:rPr>
              <a:t> ágazatok - MÉHÉSZET (KAP 2023-2027</a:t>
            </a:r>
            <a:r>
              <a:rPr lang="hu-HU" dirty="0">
                <a:sym typeface="Georgia"/>
              </a:rPr>
              <a:t>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394" y="1818496"/>
            <a:ext cx="11372193" cy="44117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Méhészeti ágazat versenyképességének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fejlesztése </a:t>
            </a:r>
            <a:r>
              <a:rPr lang="hu-HU" sz="2400" dirty="0" smtClean="0">
                <a:ea typeface="Calibri"/>
                <a:cs typeface="Times New Roman" pitchFamily="18" charset="0"/>
              </a:rPr>
              <a:t>V.</a:t>
            </a:r>
          </a:p>
          <a:p>
            <a:pPr lvl="1" algn="just"/>
            <a:endParaRPr lang="hu-HU" u="sng" dirty="0" smtClean="0">
              <a:ea typeface="Calibri"/>
              <a:cs typeface="Times New Roman" pitchFamily="18" charset="0"/>
            </a:endParaRPr>
          </a:p>
          <a:p>
            <a:pPr lvl="1" algn="just"/>
            <a:r>
              <a:rPr lang="hu-HU" u="sng" dirty="0" smtClean="0">
                <a:ea typeface="Calibri"/>
                <a:cs typeface="Times New Roman" pitchFamily="18" charset="0"/>
              </a:rPr>
              <a:t>A méhbetegségek és kártevők elleni védekezés elősegítése</a:t>
            </a:r>
          </a:p>
          <a:p>
            <a:pPr marL="457200" lvl="1" indent="0" algn="just">
              <a:buNone/>
            </a:pPr>
            <a:endParaRPr lang="hu-HU" u="sng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u="sng" dirty="0" smtClean="0">
                <a:ea typeface="Calibri"/>
                <a:cs typeface="Times New Roman" pitchFamily="18" charset="0"/>
              </a:rPr>
              <a:t>Támogatható </a:t>
            </a:r>
            <a:r>
              <a:rPr lang="hu-HU" sz="2400" b="1" u="sng" dirty="0">
                <a:ea typeface="Calibri"/>
                <a:cs typeface="Times New Roman" pitchFamily="18" charset="0"/>
              </a:rPr>
              <a:t>költségek: 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engedélyezett gyógyszerek, gyógyhatású készítmények és vivőanyagok</a:t>
            </a:r>
          </a:p>
          <a:p>
            <a:pPr algn="just">
              <a:buFontTx/>
              <a:buChar char="-"/>
            </a:pPr>
            <a:r>
              <a:rPr lang="hu-HU" sz="2400" b="1" dirty="0" smtClean="0">
                <a:ea typeface="Calibri"/>
                <a:cs typeface="Times New Roman" pitchFamily="18" charset="0"/>
              </a:rPr>
              <a:t>kijuttatáshoz </a:t>
            </a:r>
            <a:r>
              <a:rPr lang="hu-HU" sz="2400" b="1" dirty="0">
                <a:ea typeface="Calibri"/>
                <a:cs typeface="Times New Roman" pitchFamily="18" charset="0"/>
              </a:rPr>
              <a:t>szükséges eszközök,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felszerelése</a:t>
            </a:r>
          </a:p>
          <a:p>
            <a:pPr algn="just">
              <a:buFontTx/>
              <a:buChar char="-"/>
            </a:pPr>
            <a:endParaRPr lang="hu-HU" sz="2400" b="1" dirty="0"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400" b="1" u="sng" dirty="0">
                <a:ea typeface="Calibri"/>
                <a:cs typeface="Times New Roman" pitchFamily="18" charset="0"/>
              </a:rPr>
              <a:t>Kedvezményezett:</a:t>
            </a:r>
          </a:p>
          <a:p>
            <a:pPr marL="0" indent="0" algn="just">
              <a:buNone/>
            </a:pPr>
            <a:r>
              <a:rPr lang="hu-HU" sz="2400" b="1" dirty="0">
                <a:ea typeface="Calibri"/>
                <a:cs typeface="Times New Roman" pitchFamily="18" charset="0"/>
              </a:rPr>
              <a:t>- méhészeti szervezetben tag méhész</a:t>
            </a:r>
          </a:p>
          <a:p>
            <a:pPr marL="0" indent="0" algn="just">
              <a:buNone/>
            </a:pPr>
            <a:endParaRPr lang="hu-HU" sz="1600" b="1" u="sng" dirty="0">
              <a:ea typeface="Calibri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6593" y="1223264"/>
            <a:ext cx="1197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Beavatkozások és támogatási keretek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84777" y="5042161"/>
            <a:ext cx="494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ea typeface="Calibri"/>
                <a:cs typeface="Times New Roman" pitchFamily="18" charset="0"/>
              </a:rPr>
              <a:t>5 éves keret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8 983 635 </a:t>
            </a:r>
            <a:r>
              <a:rPr lang="hu-HU" sz="2400" b="1" dirty="0">
                <a:ea typeface="Calibri"/>
                <a:cs typeface="Times New Roman" pitchFamily="18" charset="0"/>
              </a:rPr>
              <a:t>EUR – </a:t>
            </a:r>
            <a:r>
              <a:rPr lang="hu-HU" sz="2400" b="1" dirty="0" smtClean="0">
                <a:ea typeface="Calibri"/>
                <a:cs typeface="Times New Roman" pitchFamily="18" charset="0"/>
              </a:rPr>
              <a:t>0 </a:t>
            </a:r>
            <a:r>
              <a:rPr lang="hu-HU" sz="2400" b="1" dirty="0">
                <a:ea typeface="Calibri"/>
                <a:cs typeface="Times New Roman" pitchFamily="18" charset="0"/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206542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15948</TotalTime>
  <Words>824</Words>
  <Application>Microsoft Office PowerPoint</Application>
  <PresentationFormat>Szélesvásznú</PresentationFormat>
  <Paragraphs>149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Office-téma</vt:lpstr>
      <vt:lpstr>A 2023-tól induló új Közös Agrárpolitika támogatási rendszere –  közvetlen támogatások I. pillér szektorális ágazatok - MÉHÉSZET</vt:lpstr>
      <vt:lpstr>Szektorális ágazatok - MÉHÉSZET (KAP 2023-2027) </vt:lpstr>
      <vt:lpstr>Szektorális ágazatok - MÉHÉSZET (KAP 2023-2027) </vt:lpstr>
      <vt:lpstr>Szektorális ágazatok - MÉHÉSZET (KAP 2023-2027) </vt:lpstr>
      <vt:lpstr>Szektorális ágazatok - MÉHÉSZET (KAP 2023-2027) </vt:lpstr>
      <vt:lpstr>Szektorális ágazatok - MÉHÉSZET (KAP 2023-2027) </vt:lpstr>
      <vt:lpstr>Szektorális ágazatok - MÉHÉSZET (KAP 2023-2027) </vt:lpstr>
      <vt:lpstr>Szektorális ágazatok - MÉHÉSZET (KAP 2023-2027) </vt:lpstr>
      <vt:lpstr>Szektorális ágazatok - MÉHÉSZET (KAP 2023-2027) </vt:lpstr>
      <vt:lpstr>Szektorális ágazatok - MÉHÉSZET (KAP 2023-2027) </vt:lpstr>
      <vt:lpstr>Mi jelent az új KAP rendszere a termelőknek?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Juhász Anikó dr.</cp:lastModifiedBy>
  <cp:revision>1078</cp:revision>
  <cp:lastPrinted>2020-10-06T08:58:47Z</cp:lastPrinted>
  <dcterms:created xsi:type="dcterms:W3CDTF">2018-02-08T11:39:47Z</dcterms:created>
  <dcterms:modified xsi:type="dcterms:W3CDTF">2022-11-17T06:03:18Z</dcterms:modified>
</cp:coreProperties>
</file>