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2"/>
  </p:notesMasterIdLst>
  <p:sldIdLst>
    <p:sldId id="270" r:id="rId2"/>
    <p:sldId id="678" r:id="rId3"/>
    <p:sldId id="673" r:id="rId4"/>
    <p:sldId id="675" r:id="rId5"/>
    <p:sldId id="682" r:id="rId6"/>
    <p:sldId id="676" r:id="rId7"/>
    <p:sldId id="677" r:id="rId8"/>
    <p:sldId id="679" r:id="rId9"/>
    <p:sldId id="681" r:id="rId10"/>
    <p:sldId id="374" r:id="rId11"/>
  </p:sldIdLst>
  <p:sldSz cx="12192000" cy="6858000"/>
  <p:notesSz cx="6808788" cy="9940925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hász Anikó dr." initials="JAd" lastIdx="7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3192"/>
    <a:srgbClr val="942EA8"/>
    <a:srgbClr val="7BB849"/>
    <a:srgbClr val="EF8D4B"/>
    <a:srgbClr val="003300"/>
    <a:srgbClr val="E05344"/>
    <a:srgbClr val="F97376"/>
    <a:srgbClr val="EAEAEA"/>
    <a:srgbClr val="AAB0B0"/>
    <a:srgbClr val="A7CF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Világos stílus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Közepesen sötét stílus 2 – 6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A488322-F2BA-4B5B-9748-0D474271808F}" styleName="Közepesen sötét stílus 3 – 6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Közepesen sötét stílus 1 – 6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Világos stílus 1 – 6. jelölőszín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Téma alapján készült stílus 1 – 6. jelölőszín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8B1032C-EA38-4F05-BA0D-38AFFFC7BED3}" styleName="Világos stílus 3 – 6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46F890A9-2807-4EBB-B81D-B2AA78EC7F39}" styleName="Sötét stílus 2 – 5./6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2DE63D5-997A-4646-A377-4702673A728D}" styleName="Világos stílus 2 – 3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Világos stílus 3 – 3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344D84-9AFB-497E-A393-DC336BA19D2E}" styleName="Közepesen sötét stílus 3 – 3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Közepesen sötét stílus 1 – 3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0A15C55-8517-42AA-B614-E9B94910E393}" styleName="Közepesen sötét stílus 2 – 4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Közepesen sötét stílus 3 – 2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EBBBCC-DAD2-459C-BE2E-F6DE35CF9A28}" styleName="Sötét stílus 2 – 3./4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2833802-FEF1-4C79-8D5D-14CF1EAF98D9}" styleName="Világos stílus 2 – 2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DA37D80-6434-44D0-A028-1B22A696006F}" styleName="Világos stílus 3 – 2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Közepesen sötét stílus 1 – 2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Világos stílu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27" autoAdjust="0"/>
    <p:restoredTop sz="88560" autoAdjust="0"/>
  </p:normalViewPr>
  <p:slideViewPr>
    <p:cSldViewPr snapToGrid="0">
      <p:cViewPr varScale="1">
        <p:scale>
          <a:sx n="61" d="100"/>
          <a:sy n="61" d="100"/>
        </p:scale>
        <p:origin x="115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3668EE-68D6-43C5-8F4D-0C341910CCBA}" type="datetimeFigureOut">
              <a:rPr lang="hu-HU" smtClean="0"/>
              <a:pPr/>
              <a:t>2022.11.17.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44F6C6-3886-4352-AFBF-DE63810F369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02165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44F6C6-3886-4352-AFBF-DE63810F369A}" type="slidenum">
              <a:rPr lang="hu-HU" smtClean="0"/>
              <a:pPr/>
              <a:t>1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94914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400A04-8DB1-492D-A562-E61CDBE5405D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28234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400A04-8DB1-492D-A562-E61CDBE5405D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908489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400A04-8DB1-492D-A562-E61CDBE5405D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908489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400A04-8DB1-492D-A562-E61CDBE5405D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225642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400A04-8DB1-492D-A562-E61CDBE5405D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34433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400A04-8DB1-492D-A562-E61CDBE5405D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19881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D7C0-6EFF-49B5-B6FE-5AE7356CB41B}" type="datetime1">
              <a:rPr lang="hu-HU" smtClean="0"/>
              <a:t>2022.11.17.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9FB42-16BF-4E70-B928-54CDC108B7C4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5786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0422-D6E6-4B46-A30A-206FA572CA21}" type="datetime1">
              <a:rPr lang="hu-HU" smtClean="0"/>
              <a:t>2022.11.17.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9FB42-16BF-4E70-B928-54CDC108B7C4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44615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1D73C-6C40-4DFA-BA33-66C74E44B58D}" type="datetime1">
              <a:rPr lang="hu-HU" smtClean="0"/>
              <a:t>2022.11.17.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9FB42-16BF-4E70-B928-54CDC108B7C4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5461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helye 6" descr="C:\Users\gyurean\AppData\Local\Microsoft\Windows\Temporary Internet Files\Content.Outlook\ZU3ZCX9G\Agrarminiszterium.jpg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7" b="1097"/>
          <a:stretch>
            <a:fillRect/>
          </a:stretch>
        </p:blipFill>
        <p:spPr bwMode="auto">
          <a:xfrm>
            <a:off x="5231904" y="0"/>
            <a:ext cx="1728192" cy="94860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3392" y="980728"/>
            <a:ext cx="10972800" cy="854968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3392" y="1916833"/>
            <a:ext cx="10972800" cy="4525963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cxnSp>
        <p:nvCxnSpPr>
          <p:cNvPr id="10" name="Egyenes összekötő 9"/>
          <p:cNvCxnSpPr/>
          <p:nvPr userDrawn="1"/>
        </p:nvCxnSpPr>
        <p:spPr>
          <a:xfrm>
            <a:off x="623392" y="6669360"/>
            <a:ext cx="11041227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 userDrawn="1"/>
        </p:nvCxnSpPr>
        <p:spPr>
          <a:xfrm>
            <a:off x="623392" y="908720"/>
            <a:ext cx="11041227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8784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0133" y="212725"/>
            <a:ext cx="105156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D4E1B-C341-4DC6-BD03-0800E7BBF66D}" type="datetime1">
              <a:rPr lang="hu-HU" smtClean="0"/>
              <a:t>2022.11.17.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9FB42-16BF-4E70-B928-54CDC108B7C4}" type="slidenum">
              <a:rPr lang="hu-HU" smtClean="0"/>
              <a:pPr/>
              <a:t>‹#›</a:t>
            </a:fld>
            <a:endParaRPr lang="hu-HU" dirty="0"/>
          </a:p>
        </p:txBody>
      </p:sp>
      <p:grpSp>
        <p:nvGrpSpPr>
          <p:cNvPr id="7" name="Csoportba foglalás 6"/>
          <p:cNvGrpSpPr/>
          <p:nvPr userDrawn="1"/>
        </p:nvGrpSpPr>
        <p:grpSpPr>
          <a:xfrm>
            <a:off x="0" y="6521559"/>
            <a:ext cx="12127992" cy="253024"/>
            <a:chOff x="0" y="6517274"/>
            <a:chExt cx="8924925" cy="251954"/>
          </a:xfrm>
        </p:grpSpPr>
        <p:cxnSp>
          <p:nvCxnSpPr>
            <p:cNvPr id="8" name="Egyenes összekötő 7"/>
            <p:cNvCxnSpPr/>
            <p:nvPr/>
          </p:nvCxnSpPr>
          <p:spPr>
            <a:xfrm flipV="1">
              <a:off x="0" y="6517274"/>
              <a:ext cx="7516368" cy="2"/>
            </a:xfrm>
            <a:prstGeom prst="line">
              <a:avLst/>
            </a:prstGeom>
            <a:ln w="38100">
              <a:gradFill flip="none" rotWithShape="1">
                <a:gsLst>
                  <a:gs pos="0">
                    <a:srgbClr val="E05344"/>
                  </a:gs>
                  <a:gs pos="56000">
                    <a:srgbClr val="E05344"/>
                  </a:gs>
                  <a:gs pos="82000">
                    <a:srgbClr val="F97376"/>
                  </a:gs>
                  <a:gs pos="99000">
                    <a:srgbClr val="F97376"/>
                  </a:gs>
                </a:gsLst>
                <a:lin ang="54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Egyenes összekötő 8"/>
            <p:cNvCxnSpPr/>
            <p:nvPr/>
          </p:nvCxnSpPr>
          <p:spPr>
            <a:xfrm>
              <a:off x="0" y="6769228"/>
              <a:ext cx="8924925" cy="0"/>
            </a:xfrm>
            <a:prstGeom prst="line">
              <a:avLst/>
            </a:prstGeom>
            <a:ln w="38100">
              <a:gradFill flip="none" rotWithShape="1">
                <a:gsLst>
                  <a:gs pos="0">
                    <a:srgbClr val="7BB849"/>
                  </a:gs>
                  <a:gs pos="74000">
                    <a:schemeClr val="accent6">
                      <a:lumMod val="45000"/>
                      <a:lumOff val="55000"/>
                    </a:schemeClr>
                  </a:gs>
                  <a:gs pos="8300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Egyenes összekötő 9"/>
            <p:cNvCxnSpPr/>
            <p:nvPr/>
          </p:nvCxnSpPr>
          <p:spPr>
            <a:xfrm flipV="1">
              <a:off x="0" y="6634107"/>
              <a:ext cx="8277225" cy="18288"/>
            </a:xfrm>
            <a:prstGeom prst="line">
              <a:avLst/>
            </a:prstGeom>
            <a:ln w="38100">
              <a:gradFill flip="none" rotWithShape="1">
                <a:gsLst>
                  <a:gs pos="0">
                    <a:srgbClr val="AAB0B0"/>
                  </a:gs>
                  <a:gs pos="69000">
                    <a:schemeClr val="bg2">
                      <a:lumMod val="90000"/>
                    </a:schemeClr>
                  </a:gs>
                  <a:gs pos="100000">
                    <a:schemeClr val="bg2"/>
                  </a:gs>
                </a:gsLst>
                <a:lin ang="108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Egyenes összekötő 10"/>
          <p:cNvCxnSpPr/>
          <p:nvPr userDrawn="1"/>
        </p:nvCxnSpPr>
        <p:spPr>
          <a:xfrm>
            <a:off x="333308" y="1063231"/>
            <a:ext cx="11525384" cy="1253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Picture 2">
            <a:extLst>
              <a:ext uri="{FF2B5EF4-FFF2-40B4-BE49-F238E27FC236}">
                <a16:creationId xmlns:a16="http://schemas.microsoft.com/office/drawing/2014/main" id="{36043DDE-420F-4155-A78E-F610D8422FC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5599" y="146003"/>
            <a:ext cx="1282580" cy="910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9617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1667" y="125130"/>
            <a:ext cx="105156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4CC23-BC84-43BF-98F3-9593FB066898}" type="datetime1">
              <a:rPr lang="hu-HU" smtClean="0"/>
              <a:t>2022.11.17.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9FB42-16BF-4E70-B928-54CDC108B7C4}" type="slidenum">
              <a:rPr lang="hu-HU" smtClean="0"/>
              <a:pPr/>
              <a:t>‹#›</a:t>
            </a:fld>
            <a:endParaRPr lang="hu-HU" dirty="0"/>
          </a:p>
        </p:txBody>
      </p:sp>
      <p:grpSp>
        <p:nvGrpSpPr>
          <p:cNvPr id="8" name="Csoportba foglalás 7"/>
          <p:cNvGrpSpPr/>
          <p:nvPr userDrawn="1"/>
        </p:nvGrpSpPr>
        <p:grpSpPr>
          <a:xfrm>
            <a:off x="0" y="6521559"/>
            <a:ext cx="12127992" cy="253024"/>
            <a:chOff x="0" y="6517274"/>
            <a:chExt cx="8924925" cy="251954"/>
          </a:xfrm>
        </p:grpSpPr>
        <p:cxnSp>
          <p:nvCxnSpPr>
            <p:cNvPr id="9" name="Egyenes összekötő 8"/>
            <p:cNvCxnSpPr/>
            <p:nvPr/>
          </p:nvCxnSpPr>
          <p:spPr>
            <a:xfrm flipV="1">
              <a:off x="0" y="6517274"/>
              <a:ext cx="7516368" cy="2"/>
            </a:xfrm>
            <a:prstGeom prst="line">
              <a:avLst/>
            </a:prstGeom>
            <a:ln w="38100">
              <a:gradFill flip="none" rotWithShape="1">
                <a:gsLst>
                  <a:gs pos="0">
                    <a:srgbClr val="E05344"/>
                  </a:gs>
                  <a:gs pos="56000">
                    <a:srgbClr val="E05344"/>
                  </a:gs>
                  <a:gs pos="82000">
                    <a:srgbClr val="F97376"/>
                  </a:gs>
                  <a:gs pos="99000">
                    <a:srgbClr val="F97376"/>
                  </a:gs>
                </a:gsLst>
                <a:lin ang="54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Egyenes összekötő 9"/>
            <p:cNvCxnSpPr/>
            <p:nvPr/>
          </p:nvCxnSpPr>
          <p:spPr>
            <a:xfrm>
              <a:off x="0" y="6769228"/>
              <a:ext cx="8924925" cy="0"/>
            </a:xfrm>
            <a:prstGeom prst="line">
              <a:avLst/>
            </a:prstGeom>
            <a:ln w="38100">
              <a:gradFill flip="none" rotWithShape="1">
                <a:gsLst>
                  <a:gs pos="0">
                    <a:srgbClr val="7BB849"/>
                  </a:gs>
                  <a:gs pos="74000">
                    <a:schemeClr val="accent6">
                      <a:lumMod val="45000"/>
                      <a:lumOff val="55000"/>
                    </a:schemeClr>
                  </a:gs>
                  <a:gs pos="8300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Egyenes összekötő 10"/>
            <p:cNvCxnSpPr/>
            <p:nvPr/>
          </p:nvCxnSpPr>
          <p:spPr>
            <a:xfrm flipV="1">
              <a:off x="0" y="6634107"/>
              <a:ext cx="8277225" cy="18288"/>
            </a:xfrm>
            <a:prstGeom prst="line">
              <a:avLst/>
            </a:prstGeom>
            <a:ln w="38100">
              <a:gradFill flip="none" rotWithShape="1">
                <a:gsLst>
                  <a:gs pos="0">
                    <a:srgbClr val="AAB0B0"/>
                  </a:gs>
                  <a:gs pos="69000">
                    <a:schemeClr val="bg2">
                      <a:lumMod val="90000"/>
                    </a:schemeClr>
                  </a:gs>
                  <a:gs pos="100000">
                    <a:schemeClr val="bg2"/>
                  </a:gs>
                </a:gsLst>
                <a:lin ang="108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Egyenes összekötő 11"/>
          <p:cNvCxnSpPr/>
          <p:nvPr userDrawn="1"/>
        </p:nvCxnSpPr>
        <p:spPr>
          <a:xfrm>
            <a:off x="333308" y="1063231"/>
            <a:ext cx="11525384" cy="1253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5" name="Picture 2">
            <a:extLst>
              <a:ext uri="{FF2B5EF4-FFF2-40B4-BE49-F238E27FC236}">
                <a16:creationId xmlns:a16="http://schemas.microsoft.com/office/drawing/2014/main" id="{01429B94-3E13-4B19-B1D7-04DDEE74FAF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5599" y="146003"/>
            <a:ext cx="1282580" cy="910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8106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BCD9F-1E3C-4390-82D6-B1CD46697DF0}" type="datetime1">
              <a:rPr lang="hu-HU" smtClean="0"/>
              <a:t>2022.11.17.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9FB42-16BF-4E70-B928-54CDC108B7C4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27312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1702-0FE6-4729-8CAF-A281D83CB469}" type="datetime1">
              <a:rPr lang="hu-HU" smtClean="0"/>
              <a:t>2022.11.17.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9FB42-16BF-4E70-B928-54CDC108B7C4}" type="slidenum">
              <a:rPr lang="hu-HU" smtClean="0"/>
              <a:pPr/>
              <a:t>‹#›</a:t>
            </a:fld>
            <a:endParaRPr lang="hu-HU" dirty="0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230965C2-4392-4D49-917C-C78ABCF7B99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5599" y="146003"/>
            <a:ext cx="1282580" cy="910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1549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0AA7E-511B-4E84-9D76-F59109917D52}" type="datetime1">
              <a:rPr lang="hu-HU" smtClean="0"/>
              <a:t>2022.11.17.</a:t>
            </a:fld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9FB42-16BF-4E70-B928-54CDC108B7C4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16022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C57-6DAF-4997-B461-7D11527B8D9F}" type="datetime1">
              <a:rPr lang="hu-HU" smtClean="0"/>
              <a:t>2022.11.17.</a:t>
            </a:fld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9FB42-16BF-4E70-B928-54CDC108B7C4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77078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DACD-5C4A-4B43-9861-878E0FA6B237}" type="datetime1">
              <a:rPr lang="hu-HU" smtClean="0"/>
              <a:t>2022.11.17.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9FB42-16BF-4E70-B928-54CDC108B7C4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82303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DDF96-90C3-4378-92EE-E470F6293CAD}" type="datetime1">
              <a:rPr lang="hu-HU" smtClean="0"/>
              <a:t>2022.11.17.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9FB42-16BF-4E70-B928-54CDC108B7C4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90165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8866D-C125-4E6D-B677-0514B74C7234}" type="datetime1">
              <a:rPr lang="hu-HU" smtClean="0"/>
              <a:t>2022.11.17.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9FB42-16BF-4E70-B928-54CDC108B7C4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51111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Csoportba foglalás 9"/>
          <p:cNvGrpSpPr/>
          <p:nvPr/>
        </p:nvGrpSpPr>
        <p:grpSpPr>
          <a:xfrm>
            <a:off x="0" y="6538912"/>
            <a:ext cx="12127992" cy="253024"/>
            <a:chOff x="0" y="6517274"/>
            <a:chExt cx="8924925" cy="251954"/>
          </a:xfrm>
        </p:grpSpPr>
        <p:cxnSp>
          <p:nvCxnSpPr>
            <p:cNvPr id="11" name="Egyenes összekötő 10"/>
            <p:cNvCxnSpPr/>
            <p:nvPr/>
          </p:nvCxnSpPr>
          <p:spPr>
            <a:xfrm flipV="1">
              <a:off x="0" y="6517274"/>
              <a:ext cx="7516368" cy="2"/>
            </a:xfrm>
            <a:prstGeom prst="line">
              <a:avLst/>
            </a:prstGeom>
            <a:ln w="38100">
              <a:gradFill flip="none" rotWithShape="1">
                <a:gsLst>
                  <a:gs pos="0">
                    <a:srgbClr val="E05344"/>
                  </a:gs>
                  <a:gs pos="56000">
                    <a:srgbClr val="E05344"/>
                  </a:gs>
                  <a:gs pos="82000">
                    <a:srgbClr val="F97376"/>
                  </a:gs>
                  <a:gs pos="99000">
                    <a:srgbClr val="F97376"/>
                  </a:gs>
                </a:gsLst>
                <a:lin ang="54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Egyenes összekötő 11"/>
            <p:cNvCxnSpPr/>
            <p:nvPr/>
          </p:nvCxnSpPr>
          <p:spPr>
            <a:xfrm>
              <a:off x="0" y="6769228"/>
              <a:ext cx="8924925" cy="0"/>
            </a:xfrm>
            <a:prstGeom prst="line">
              <a:avLst/>
            </a:prstGeom>
            <a:ln w="38100">
              <a:gradFill flip="none" rotWithShape="1">
                <a:gsLst>
                  <a:gs pos="0">
                    <a:srgbClr val="7BB849"/>
                  </a:gs>
                  <a:gs pos="74000">
                    <a:schemeClr val="accent6">
                      <a:lumMod val="45000"/>
                      <a:lumOff val="55000"/>
                    </a:schemeClr>
                  </a:gs>
                  <a:gs pos="8300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Egyenes összekötő 12"/>
            <p:cNvCxnSpPr/>
            <p:nvPr/>
          </p:nvCxnSpPr>
          <p:spPr>
            <a:xfrm flipV="1">
              <a:off x="0" y="6634107"/>
              <a:ext cx="8277225" cy="18288"/>
            </a:xfrm>
            <a:prstGeom prst="line">
              <a:avLst/>
            </a:prstGeom>
            <a:ln w="38100">
              <a:gradFill flip="none" rotWithShape="1">
                <a:gsLst>
                  <a:gs pos="0">
                    <a:srgbClr val="AAB0B0"/>
                  </a:gs>
                  <a:gs pos="69000">
                    <a:schemeClr val="bg2">
                      <a:lumMod val="90000"/>
                    </a:schemeClr>
                  </a:gs>
                  <a:gs pos="100000">
                    <a:schemeClr val="bg2"/>
                  </a:gs>
                </a:gsLst>
                <a:lin ang="108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Cím 1"/>
          <p:cNvSpPr>
            <a:spLocks noGrp="1"/>
          </p:cNvSpPr>
          <p:nvPr>
            <p:ph type="ctrTitle"/>
          </p:nvPr>
        </p:nvSpPr>
        <p:spPr>
          <a:xfrm>
            <a:off x="6217560" y="1403287"/>
            <a:ext cx="5910432" cy="3722990"/>
          </a:xfrm>
        </p:spPr>
        <p:txBody>
          <a:bodyPr anchor="ctr">
            <a:noAutofit/>
          </a:bodyPr>
          <a:lstStyle/>
          <a:p>
            <a:pPr>
              <a:spcBef>
                <a:spcPts val="1200"/>
              </a:spcBef>
            </a:pPr>
            <a:r>
              <a:rPr lang="hu-HU" sz="4000" dirty="0"/>
              <a:t>Ágazati beavatkozások: Zöldség és gyümölcs termelői szervezetek támogatása</a:t>
            </a:r>
            <a:endParaRPr lang="hu-HU" sz="2800" dirty="0"/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9F07160A-9C71-4B22-84F0-23EB7D810840}"/>
              </a:ext>
            </a:extLst>
          </p:cNvPr>
          <p:cNvSpPr txBox="1"/>
          <p:nvPr/>
        </p:nvSpPr>
        <p:spPr>
          <a:xfrm>
            <a:off x="2775945" y="5075011"/>
            <a:ext cx="409898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hu-HU" sz="1600" dirty="0" smtClean="0"/>
              <a:t>Agrárminisztérium </a:t>
            </a:r>
            <a:endParaRPr lang="hu-HU" sz="1600" dirty="0"/>
          </a:p>
          <a:p>
            <a:pPr algn="r">
              <a:defRPr/>
            </a:pPr>
            <a:r>
              <a:rPr lang="hu-HU" sz="1600" dirty="0" smtClean="0"/>
              <a:t>Borászati és Kertészeti Főosztály </a:t>
            </a:r>
            <a:endParaRPr lang="hu-HU" sz="1600" dirty="0"/>
          </a:p>
          <a:p>
            <a:pPr algn="r"/>
            <a:endParaRPr lang="hu-HU" dirty="0"/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70841DAF-860D-45A7-AA2B-51259D4E2136}"/>
              </a:ext>
            </a:extLst>
          </p:cNvPr>
          <p:cNvSpPr txBox="1"/>
          <p:nvPr/>
        </p:nvSpPr>
        <p:spPr>
          <a:xfrm>
            <a:off x="7240415" y="5035776"/>
            <a:ext cx="4951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 2022</a:t>
            </a:r>
            <a:r>
              <a:rPr lang="hu-HU" dirty="0"/>
              <a:t>. </a:t>
            </a:r>
            <a:r>
              <a:rPr lang="hu-HU" dirty="0" smtClean="0"/>
              <a:t>november 17.</a:t>
            </a:r>
            <a:endParaRPr lang="hu-HU" dirty="0"/>
          </a:p>
        </p:txBody>
      </p:sp>
      <p:pic>
        <p:nvPicPr>
          <p:cNvPr id="17" name="Picture 2" descr="https://hodkertesz.hu/images/product0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279" y="952500"/>
            <a:ext cx="5881717" cy="4672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66151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10415751" y="996287"/>
            <a:ext cx="177624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50873" y="76819"/>
            <a:ext cx="10767070" cy="11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dirty="0"/>
              <a:t>Köszönöm a megtisztelő figyelmüket!</a:t>
            </a:r>
            <a:endParaRPr lang="en-US" dirty="0"/>
          </a:p>
        </p:txBody>
      </p:sp>
      <p:sp>
        <p:nvSpPr>
          <p:cNvPr id="7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9344247" y="6356350"/>
            <a:ext cx="2743200" cy="365125"/>
          </a:xfrm>
        </p:spPr>
        <p:txBody>
          <a:bodyPr/>
          <a:lstStyle/>
          <a:p>
            <a:fld id="{A0B9FB42-16BF-4E70-B928-54CDC108B7C4}" type="slidenum">
              <a:rPr lang="hu-HU" sz="2000" smtClean="0"/>
              <a:pPr/>
              <a:t>10</a:t>
            </a:fld>
            <a:endParaRPr lang="hu-HU" sz="2000" dirty="0"/>
          </a:p>
        </p:txBody>
      </p:sp>
      <p:pic>
        <p:nvPicPr>
          <p:cNvPr id="8" name="Picture 4" descr="https://zki.hu/wp-content/uploads/2021/06/ZKI-15-60-F11-768x5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7275" y="1180953"/>
            <a:ext cx="7315200" cy="487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2337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600" b="1" dirty="0" smtClean="0"/>
              <a:t>Követelmények, </a:t>
            </a:r>
            <a:r>
              <a:rPr lang="hu-HU" sz="3600" b="1" dirty="0"/>
              <a:t>egyedi </a:t>
            </a:r>
            <a:r>
              <a:rPr lang="hu-HU" sz="3600" b="1" dirty="0" smtClean="0"/>
              <a:t>feltételek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88883" y="1079770"/>
            <a:ext cx="11550869" cy="539246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200" b="1" dirty="0" smtClean="0"/>
              <a:t>Leírás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200" dirty="0" smtClean="0"/>
              <a:t>Az </a:t>
            </a:r>
            <a:r>
              <a:rPr lang="hu-HU" sz="2200" dirty="0"/>
              <a:t>elismert termelői szervezetek által benyújtott </a:t>
            </a:r>
            <a:endParaRPr lang="hu-HU" sz="22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200" dirty="0" smtClean="0"/>
              <a:t>a </a:t>
            </a:r>
            <a:r>
              <a:rPr lang="hu-HU" sz="2200" dirty="0"/>
              <a:t>felelős hatóság által elfogadott operatív programokban szereplő </a:t>
            </a:r>
            <a:endParaRPr lang="hu-HU" sz="22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200" dirty="0" smtClean="0"/>
              <a:t>az </a:t>
            </a:r>
            <a:r>
              <a:rPr lang="hu-HU" sz="2200" dirty="0"/>
              <a:t>ágazati célkitűzéseket szolgáló </a:t>
            </a:r>
            <a:r>
              <a:rPr lang="hu-HU" sz="2200" dirty="0" smtClean="0"/>
              <a:t>tevékenységek </a:t>
            </a:r>
            <a:r>
              <a:rPr lang="hu-HU" sz="2200" dirty="0"/>
              <a:t>végrehajtása.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200" b="1" dirty="0" smtClean="0"/>
              <a:t>Kötelezettségek</a:t>
            </a:r>
            <a:endParaRPr lang="hu-HU" sz="22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200" dirty="0"/>
              <a:t>A végrehajtott tevékenységek az operatív programokban meghatározott célkitűzéseknek megfelelő megvalósítása és fenntartása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200" dirty="0"/>
              <a:t>Az operatív programok végrehajtásáról szóló jelentés elkészítése és </a:t>
            </a:r>
            <a:r>
              <a:rPr lang="hu-HU" sz="2200" dirty="0" smtClean="0"/>
              <a:t>benyújtása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200" dirty="0"/>
              <a:t>Az elismerési feltételek teljesítéséhez és az operatív programok végrehajtásához kapcsolódó kötelező képzésen való részvétel</a:t>
            </a:r>
            <a:r>
              <a:rPr lang="hu-HU" sz="2200" dirty="0" smtClean="0"/>
              <a:t>.</a:t>
            </a:r>
            <a:endParaRPr lang="hu-HU" sz="2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200" b="1" dirty="0" smtClean="0"/>
              <a:t>Jogosultsági </a:t>
            </a:r>
            <a:r>
              <a:rPr lang="hu-HU" sz="2200" b="1" dirty="0"/>
              <a:t>feltételek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200" dirty="0"/>
              <a:t>Termelői szervezetként való elismerés Európai Unió és a Nemzeti jogszabályok által meghatározott feltételeinek való megfelelés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200" dirty="0"/>
              <a:t>Operatív program benyújtása és végrehajtása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200" dirty="0"/>
              <a:t>A támogatás 15%-át kötelezően legalább három tevékenységből álló klíma és környezetvédelmi intézkedésekre, 2%-át pedig kutatásfejlesztésre fordítani</a:t>
            </a:r>
            <a:r>
              <a:rPr lang="hu-HU" sz="2200" dirty="0" smtClean="0"/>
              <a:t>.</a:t>
            </a:r>
            <a:endParaRPr lang="hu-HU" sz="2200" dirty="0"/>
          </a:p>
        </p:txBody>
      </p:sp>
    </p:spTree>
    <p:extLst>
      <p:ext uri="{BB962C8B-B14F-4D97-AF65-F5344CB8AC3E}">
        <p14:creationId xmlns:p14="http://schemas.microsoft.com/office/powerpoint/2010/main" val="3314151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 txBox="1">
            <a:spLocks/>
          </p:cNvSpPr>
          <p:nvPr/>
        </p:nvSpPr>
        <p:spPr>
          <a:xfrm>
            <a:off x="12907" y="980728"/>
            <a:ext cx="12048661" cy="8549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>
              <a:spcBef>
                <a:spcPts val="0"/>
              </a:spcBef>
            </a:pPr>
            <a:endParaRPr lang="hu-HU" sz="2400" b="1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273269" y="251495"/>
            <a:ext cx="10428069" cy="93836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hu-HU" sz="3600" dirty="0" smtClean="0"/>
              <a:t>Pénzügyi támogatás </a:t>
            </a:r>
            <a:endParaRPr lang="hu-HU" sz="36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273269" y="1114426"/>
            <a:ext cx="11571890" cy="53578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sz="2600" dirty="0" smtClean="0"/>
              <a:t>Megegyezik a termelői szervezet és tagjai pénzügyi hozzájárulásának ténylegesen befizetett összegével, és</a:t>
            </a:r>
          </a:p>
          <a:p>
            <a:pPr marL="0" indent="0">
              <a:buNone/>
            </a:pPr>
            <a:r>
              <a:rPr lang="hu-HU" sz="2600" dirty="0" smtClean="0"/>
              <a:t>Legfeljebb a felmerült tényleges kiadások 50 %-áig terjedhet.</a:t>
            </a:r>
          </a:p>
          <a:p>
            <a:pPr marL="0" indent="0">
              <a:buNone/>
            </a:pPr>
            <a:r>
              <a:rPr lang="hu-HU" sz="2600" dirty="0" smtClean="0"/>
              <a:t>Az uniós pénzügyi támogatás maximális mértéke: </a:t>
            </a:r>
          </a:p>
          <a:p>
            <a:pPr marL="457200" lvl="1" indent="0">
              <a:buNone/>
            </a:pPr>
            <a:r>
              <a:rPr lang="hu-HU" dirty="0" smtClean="0"/>
              <a:t>4,1 %-a az adott termelői szervezet által forgalmazott termékek értékének, vagy; </a:t>
            </a:r>
          </a:p>
          <a:p>
            <a:pPr marL="457200" lvl="1" indent="0">
              <a:buNone/>
            </a:pPr>
            <a:r>
              <a:rPr lang="hu-HU" dirty="0" smtClean="0"/>
              <a:t>4,5 %-a a termelői szervezetek adott társulása által forgalmazott termékek értékének vagy; </a:t>
            </a:r>
          </a:p>
          <a:p>
            <a:pPr marL="457200" lvl="1" indent="0">
              <a:buNone/>
            </a:pPr>
            <a:r>
              <a:rPr lang="hu-HU" dirty="0" smtClean="0"/>
              <a:t>5 %-a az adott transznacionális termelői szervezet vagy termelőiszervezet-társulás által forgalmazott termékek értékének.</a:t>
            </a:r>
          </a:p>
          <a:p>
            <a:pPr marL="0" indent="0">
              <a:buNone/>
            </a:pPr>
            <a:r>
              <a:rPr lang="hu-HU" sz="2600" dirty="0" smtClean="0"/>
              <a:t>E határértékek </a:t>
            </a:r>
            <a:r>
              <a:rPr lang="hu-HU" sz="2600" b="1" dirty="0" smtClean="0"/>
              <a:t>0,5 százalékponttal </a:t>
            </a:r>
            <a:r>
              <a:rPr lang="hu-HU" sz="2600" dirty="0" smtClean="0"/>
              <a:t>növelhetők, amennyiben fenti százalékértéket meghaladó összeget kizárólag </a:t>
            </a:r>
            <a:r>
              <a:rPr lang="hu-HU" sz="2600" b="1" dirty="0" smtClean="0"/>
              <a:t>kutatás-fejlesztés, környezet és klímavédelem, marketing és fogyasztásösztönzés valamint válságkezelés </a:t>
            </a:r>
            <a:r>
              <a:rPr lang="hu-HU" sz="2600" dirty="0" smtClean="0"/>
              <a:t>célkitűzésekhez kapcsolódó egy vagy több beavatkozásra használják.</a:t>
            </a:r>
          </a:p>
          <a:p>
            <a:pPr marL="0" indent="0">
              <a:buNone/>
            </a:pPr>
            <a:r>
              <a:rPr lang="hu-HU" sz="2600" dirty="0" smtClean="0"/>
              <a:t>Valamely termelői szervezet vagy termelőiszervezet-társulás kérésére az előírt </a:t>
            </a:r>
            <a:r>
              <a:rPr lang="hu-HU" sz="2600" b="1" dirty="0" smtClean="0"/>
              <a:t>50 %-os felső határt 60 %-ra </a:t>
            </a:r>
            <a:r>
              <a:rPr lang="hu-HU" sz="2600" dirty="0" smtClean="0"/>
              <a:t>kell emelni egy adott operatív program vagy annak egy része tekintetében, amennyiben a rendeletben meghatározott feltételek közül legalább egy fennáll</a:t>
            </a:r>
            <a:endParaRPr lang="hu-HU" sz="2600" dirty="0"/>
          </a:p>
        </p:txBody>
      </p:sp>
    </p:spTree>
    <p:extLst>
      <p:ext uri="{BB962C8B-B14F-4D97-AF65-F5344CB8AC3E}">
        <p14:creationId xmlns:p14="http://schemas.microsoft.com/office/powerpoint/2010/main" val="1615017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 txBox="1">
            <a:spLocks/>
          </p:cNvSpPr>
          <p:nvPr/>
        </p:nvSpPr>
        <p:spPr>
          <a:xfrm>
            <a:off x="12907" y="980728"/>
            <a:ext cx="12048661" cy="8549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>
              <a:spcBef>
                <a:spcPts val="0"/>
              </a:spcBef>
            </a:pPr>
            <a:endParaRPr lang="hu-HU" sz="2400" b="1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294290" y="254968"/>
            <a:ext cx="10378473" cy="79208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hu-HU" sz="3600" dirty="0" smtClean="0"/>
              <a:t>Pénzügyi támogatás </a:t>
            </a:r>
            <a:endParaRPr lang="hu-HU" sz="36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388883" y="1156996"/>
            <a:ext cx="11540358" cy="541525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300" dirty="0" smtClean="0"/>
              <a:t>Az 50 %-os felső határt 80 %-ra kell emelni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300" dirty="0" smtClean="0"/>
              <a:t>a </a:t>
            </a:r>
            <a:r>
              <a:rPr lang="hu-HU" sz="2300" b="1" dirty="0" smtClean="0"/>
              <a:t>kutatás-fejlesztés célkitűzéshez </a:t>
            </a:r>
            <a:r>
              <a:rPr lang="hu-HU" sz="2300" dirty="0" smtClean="0"/>
              <a:t>kapcsolódó kiadások tekintetében, amennyiben e kiadások az operatív program kiadásainak legalább </a:t>
            </a:r>
            <a:r>
              <a:rPr lang="hu-HU" sz="2300" b="1" dirty="0" smtClean="0"/>
              <a:t>5 %-át </a:t>
            </a:r>
            <a:r>
              <a:rPr lang="hu-HU" sz="2300" dirty="0" smtClean="0"/>
              <a:t>fedezik.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300" dirty="0" smtClean="0"/>
              <a:t>a </a:t>
            </a:r>
            <a:r>
              <a:rPr lang="hu-HU" sz="2300" b="1" dirty="0" smtClean="0"/>
              <a:t>környezet és klímavédelmi célkitűzésekhez </a:t>
            </a:r>
            <a:r>
              <a:rPr lang="hu-HU" sz="2300" dirty="0" smtClean="0"/>
              <a:t>kapcsolódó kiadások tekintetében, amennyiben e kiadások az operatív program kiadásainak legalább </a:t>
            </a:r>
            <a:r>
              <a:rPr lang="hu-HU" sz="2300" b="1" dirty="0" smtClean="0"/>
              <a:t>20 %-át fedezik</a:t>
            </a:r>
            <a:r>
              <a:rPr lang="hu-HU" sz="2300" dirty="0" smtClean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300" dirty="0" smtClean="0"/>
              <a:t>Az 50 %-os felső határt 100 %-ra kell emelni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300" dirty="0" smtClean="0"/>
              <a:t>a gyümölcsök és zöldségek piacról történő kivonása esetében, ha az nem haladja meg az egyes termelői szervezetek által forgalmazott termékek mennyiségének 5 %-át, és rendeltetése ingyenes szétosztás.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300" b="1" dirty="0" smtClean="0"/>
              <a:t>Nemzeti támogatás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300" dirty="0" smtClean="0"/>
              <a:t>A tagállamok azon régióiban, ahol a gyümölcs- és zöldségágazatban a termelők szervezettségének foka nem éri el a 20%-ot az elismert termelői szervezetek számára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300" dirty="0" smtClean="0"/>
              <a:t>a termelői szervezet és tagjai pénzügyi hozzájárulása legfeljebb 80 %-át és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300" dirty="0" smtClean="0"/>
              <a:t>a termelői szervezet által forgalmazott termékek értékének legfeljebb 10 %-át kitevő nemzeti pénzügyi támogatást nyújthatnak. </a:t>
            </a:r>
          </a:p>
        </p:txBody>
      </p:sp>
    </p:spTree>
    <p:extLst>
      <p:ext uri="{BB962C8B-B14F-4D97-AF65-F5344CB8AC3E}">
        <p14:creationId xmlns:p14="http://schemas.microsoft.com/office/powerpoint/2010/main" val="975369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 smtClean="0"/>
              <a:t>Célkitűzések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78371" y="1185861"/>
            <a:ext cx="11540359" cy="537210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u-HU" sz="3300" dirty="0" smtClean="0">
                <a:latin typeface="+mn-lt"/>
              </a:rPr>
              <a:t>a </a:t>
            </a:r>
            <a:r>
              <a:rPr lang="hu-HU" sz="3300" dirty="0">
                <a:latin typeface="+mn-lt"/>
              </a:rPr>
              <a:t>termelés tervezése és </a:t>
            </a:r>
            <a:r>
              <a:rPr lang="hu-HU" sz="3300" dirty="0" smtClean="0">
                <a:latin typeface="+mn-lt"/>
              </a:rPr>
              <a:t>szervezése;</a:t>
            </a:r>
            <a:endParaRPr lang="hu-HU" sz="3300" dirty="0">
              <a:latin typeface="+mn-lt"/>
            </a:endParaRPr>
          </a:p>
          <a:p>
            <a:pPr marL="0" indent="0">
              <a:buNone/>
            </a:pPr>
            <a:r>
              <a:rPr lang="hu-HU" sz="3300" b="1" dirty="0" smtClean="0">
                <a:latin typeface="+mn-lt"/>
              </a:rPr>
              <a:t>a </a:t>
            </a:r>
            <a:r>
              <a:rPr lang="hu-HU" sz="3300" b="1" dirty="0">
                <a:latin typeface="+mn-lt"/>
              </a:rPr>
              <a:t>kínálati oldal koncentrációja és a termékek forgalomba </a:t>
            </a:r>
            <a:r>
              <a:rPr lang="hu-HU" sz="3300" b="1" dirty="0" smtClean="0">
                <a:latin typeface="+mn-lt"/>
              </a:rPr>
              <a:t>hozatala</a:t>
            </a:r>
            <a:r>
              <a:rPr lang="hu-HU" sz="3300" dirty="0" smtClean="0">
                <a:latin typeface="+mn-lt"/>
              </a:rPr>
              <a:t>;</a:t>
            </a:r>
            <a:endParaRPr lang="hu-HU" sz="3300" dirty="0">
              <a:latin typeface="+mn-lt"/>
            </a:endParaRPr>
          </a:p>
          <a:p>
            <a:pPr marL="0" indent="0">
              <a:buNone/>
            </a:pPr>
            <a:r>
              <a:rPr lang="hu-HU" sz="3300" dirty="0" smtClean="0">
                <a:latin typeface="+mn-lt"/>
              </a:rPr>
              <a:t>a </a:t>
            </a:r>
            <a:r>
              <a:rPr lang="hu-HU" sz="3300" dirty="0">
                <a:latin typeface="+mn-lt"/>
              </a:rPr>
              <a:t>közép- és hosszú távú versenyképesség </a:t>
            </a:r>
            <a:r>
              <a:rPr lang="hu-HU" sz="3300" dirty="0" smtClean="0">
                <a:latin typeface="+mn-lt"/>
              </a:rPr>
              <a:t>javítása;</a:t>
            </a:r>
            <a:endParaRPr lang="hu-HU" sz="3300" dirty="0">
              <a:latin typeface="+mn-lt"/>
            </a:endParaRPr>
          </a:p>
          <a:p>
            <a:pPr marL="0" indent="0">
              <a:buNone/>
            </a:pPr>
            <a:r>
              <a:rPr lang="hu-HU" sz="3300" b="1" dirty="0" smtClean="0">
                <a:latin typeface="+mn-lt"/>
              </a:rPr>
              <a:t>kutatás </a:t>
            </a:r>
            <a:r>
              <a:rPr lang="hu-HU" sz="3300" b="1" dirty="0">
                <a:latin typeface="+mn-lt"/>
              </a:rPr>
              <a:t>és fejlesztés a fenntartható termelési </a:t>
            </a:r>
            <a:r>
              <a:rPr lang="hu-HU" sz="3300" b="1" dirty="0" smtClean="0">
                <a:latin typeface="+mn-lt"/>
              </a:rPr>
              <a:t>módszerek;</a:t>
            </a:r>
            <a:endParaRPr lang="hu-HU" sz="3300" b="1" dirty="0">
              <a:latin typeface="+mn-lt"/>
            </a:endParaRPr>
          </a:p>
          <a:p>
            <a:pPr marL="0" indent="0">
              <a:buNone/>
            </a:pPr>
            <a:r>
              <a:rPr lang="hu-HU" sz="3300" dirty="0" smtClean="0">
                <a:latin typeface="+mn-lt"/>
              </a:rPr>
              <a:t>a </a:t>
            </a:r>
            <a:r>
              <a:rPr lang="hu-HU" sz="3300" b="1" dirty="0">
                <a:latin typeface="+mn-lt"/>
              </a:rPr>
              <a:t>környezetet</a:t>
            </a:r>
            <a:r>
              <a:rPr lang="hu-HU" sz="3300" dirty="0">
                <a:latin typeface="+mn-lt"/>
              </a:rPr>
              <a:t> tiszteletben tartó termelési módszerek és </a:t>
            </a:r>
            <a:r>
              <a:rPr lang="hu-HU" sz="3300" dirty="0" smtClean="0">
                <a:latin typeface="+mn-lt"/>
              </a:rPr>
              <a:t>technikák; </a:t>
            </a:r>
            <a:r>
              <a:rPr lang="hu-HU" sz="3300" dirty="0">
                <a:latin typeface="+mn-lt"/>
              </a:rPr>
              <a:t>a </a:t>
            </a:r>
            <a:r>
              <a:rPr lang="hu-HU" sz="3300" b="1" dirty="0">
                <a:latin typeface="+mn-lt"/>
              </a:rPr>
              <a:t>károsítókkal és a betegségekkel </a:t>
            </a:r>
            <a:r>
              <a:rPr lang="hu-HU" sz="3300" dirty="0">
                <a:latin typeface="+mn-lt"/>
              </a:rPr>
              <a:t>szembeni ellenállást segítő termelési </a:t>
            </a:r>
            <a:r>
              <a:rPr lang="hu-HU" sz="3300" dirty="0" smtClean="0">
                <a:latin typeface="+mn-lt"/>
              </a:rPr>
              <a:t>gyakorlatok; </a:t>
            </a:r>
            <a:r>
              <a:rPr lang="hu-HU" sz="3300" b="1" dirty="0" smtClean="0">
                <a:latin typeface="+mn-lt"/>
              </a:rPr>
              <a:t>hulladékcsökkentés </a:t>
            </a:r>
            <a:r>
              <a:rPr lang="hu-HU" sz="3300" b="1" dirty="0">
                <a:latin typeface="+mn-lt"/>
              </a:rPr>
              <a:t>a biológiai sokféleség </a:t>
            </a:r>
            <a:r>
              <a:rPr lang="hu-HU" sz="3300" dirty="0">
                <a:latin typeface="+mn-lt"/>
              </a:rPr>
              <a:t>védelme és </a:t>
            </a:r>
            <a:r>
              <a:rPr lang="hu-HU" sz="3300" dirty="0" smtClean="0">
                <a:latin typeface="+mn-lt"/>
              </a:rPr>
              <a:t>fokozása  előmozdítása</a:t>
            </a:r>
            <a:r>
              <a:rPr lang="hu-HU" sz="3300" dirty="0">
                <a:latin typeface="+mn-lt"/>
              </a:rPr>
              <a:t>, kifejlesztése és megvalósítása</a:t>
            </a:r>
          </a:p>
          <a:p>
            <a:pPr marL="0" indent="0">
              <a:buNone/>
            </a:pPr>
            <a:r>
              <a:rPr lang="hu-HU" sz="3300" b="1" dirty="0" smtClean="0">
                <a:latin typeface="+mn-lt"/>
              </a:rPr>
              <a:t>hozzájárulás </a:t>
            </a:r>
            <a:r>
              <a:rPr lang="hu-HU" sz="3300" b="1" dirty="0">
                <a:latin typeface="+mn-lt"/>
              </a:rPr>
              <a:t>az éghajlatváltozás mérsékléséhez és az éghajlatváltozáshoz való </a:t>
            </a:r>
            <a:r>
              <a:rPr lang="hu-HU" sz="3300" b="1" dirty="0" smtClean="0">
                <a:latin typeface="+mn-lt"/>
              </a:rPr>
              <a:t>alkalmazkodáshoz</a:t>
            </a:r>
            <a:r>
              <a:rPr lang="hu-HU" sz="3300" dirty="0" smtClean="0">
                <a:latin typeface="+mn-lt"/>
              </a:rPr>
              <a:t>;</a:t>
            </a:r>
            <a:endParaRPr lang="hu-HU" sz="3300" dirty="0">
              <a:latin typeface="+mn-lt"/>
            </a:endParaRPr>
          </a:p>
          <a:p>
            <a:pPr marL="0" indent="0">
              <a:buNone/>
            </a:pPr>
            <a:r>
              <a:rPr lang="hu-HU" sz="3300" dirty="0" smtClean="0">
                <a:latin typeface="+mn-lt"/>
              </a:rPr>
              <a:t>a </a:t>
            </a:r>
            <a:r>
              <a:rPr lang="hu-HU" sz="3300" dirty="0">
                <a:latin typeface="+mn-lt"/>
              </a:rPr>
              <a:t>termékek kereskedelmi értékének és színvonalának </a:t>
            </a:r>
            <a:r>
              <a:rPr lang="hu-HU" sz="3300" dirty="0" smtClean="0">
                <a:latin typeface="+mn-lt"/>
              </a:rPr>
              <a:t>növelése;</a:t>
            </a:r>
            <a:endParaRPr lang="hu-HU" sz="3300" dirty="0">
              <a:latin typeface="+mn-lt"/>
            </a:endParaRPr>
          </a:p>
          <a:p>
            <a:pPr marL="0" indent="0">
              <a:buNone/>
            </a:pPr>
            <a:r>
              <a:rPr lang="hu-HU" sz="3300" dirty="0" smtClean="0">
                <a:latin typeface="+mn-lt"/>
              </a:rPr>
              <a:t>a </a:t>
            </a:r>
            <a:r>
              <a:rPr lang="hu-HU" sz="3300" dirty="0">
                <a:latin typeface="+mn-lt"/>
              </a:rPr>
              <a:t>termékek promóciója és marketingje</a:t>
            </a:r>
            <a:r>
              <a:rPr lang="hu-HU" sz="3300" dirty="0" smtClean="0">
                <a:latin typeface="+mn-lt"/>
              </a:rPr>
              <a:t>;</a:t>
            </a:r>
            <a:endParaRPr lang="hu-HU" sz="3300" dirty="0">
              <a:latin typeface="+mn-lt"/>
            </a:endParaRPr>
          </a:p>
          <a:p>
            <a:pPr marL="0" indent="0">
              <a:buNone/>
            </a:pPr>
            <a:r>
              <a:rPr lang="hu-HU" sz="3300" dirty="0" smtClean="0">
                <a:latin typeface="+mn-lt"/>
              </a:rPr>
              <a:t>a </a:t>
            </a:r>
            <a:r>
              <a:rPr lang="hu-HU" sz="3300" dirty="0">
                <a:latin typeface="+mn-lt"/>
              </a:rPr>
              <a:t>friss vagy feldolgozott gyümölcs- és zöldségágazati termékek fogyasztásának növelése; </a:t>
            </a:r>
          </a:p>
          <a:p>
            <a:pPr marL="0" indent="0">
              <a:buNone/>
            </a:pPr>
            <a:r>
              <a:rPr lang="hu-HU" sz="3300" dirty="0" smtClean="0">
                <a:latin typeface="+mn-lt"/>
              </a:rPr>
              <a:t>az </a:t>
            </a:r>
            <a:r>
              <a:rPr lang="hu-HU" sz="3300" dirty="0">
                <a:latin typeface="+mn-lt"/>
              </a:rPr>
              <a:t>érintett ágazat piacain bekövetkező zavarok elkerülését és kezelését célzó válságmegelőzés és kockázatkezelés</a:t>
            </a:r>
            <a:r>
              <a:rPr lang="hu-HU" sz="3300" dirty="0" smtClean="0">
                <a:latin typeface="+mn-lt"/>
              </a:rPr>
              <a:t>;</a:t>
            </a:r>
            <a:endParaRPr lang="hu-HU" sz="3300" dirty="0">
              <a:latin typeface="+mn-lt"/>
            </a:endParaRPr>
          </a:p>
          <a:p>
            <a:pPr marL="0" indent="0" algn="just">
              <a:buNone/>
            </a:pPr>
            <a:r>
              <a:rPr lang="hu-HU" sz="3300" dirty="0" smtClean="0">
                <a:latin typeface="+mn-lt"/>
              </a:rPr>
              <a:t>a </a:t>
            </a:r>
            <a:r>
              <a:rPr lang="hu-HU" sz="3300" dirty="0">
                <a:latin typeface="+mn-lt"/>
              </a:rPr>
              <a:t>foglalkoztatási feltételek </a:t>
            </a:r>
            <a:r>
              <a:rPr lang="hu-HU" sz="3300" dirty="0" smtClean="0">
                <a:latin typeface="+mn-lt"/>
              </a:rPr>
              <a:t>javítása;</a:t>
            </a:r>
            <a:endParaRPr lang="hu-HU" sz="33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99641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 err="1" smtClean="0"/>
              <a:t>Beavatkozástípusok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78372" y="1300163"/>
            <a:ext cx="11508828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dirty="0" smtClean="0"/>
              <a:t>tárgyi </a:t>
            </a:r>
            <a:r>
              <a:rPr lang="hu-HU" sz="2400" dirty="0"/>
              <a:t>eszközökre és immateriális javakra irányuló </a:t>
            </a:r>
            <a:r>
              <a:rPr lang="hu-HU" sz="2400" b="1" dirty="0"/>
              <a:t>beruházások, kutatás, valamint kísérleti és innovatív termelési módszerek </a:t>
            </a:r>
            <a:r>
              <a:rPr lang="hu-HU" sz="2400" dirty="0"/>
              <a:t>és </a:t>
            </a:r>
            <a:r>
              <a:rPr lang="hu-HU" sz="2400" b="1" dirty="0"/>
              <a:t>egyéb tevékenységek</a:t>
            </a:r>
            <a:r>
              <a:rPr lang="hu-HU" sz="2400" dirty="0"/>
              <a:t>, </a:t>
            </a:r>
          </a:p>
          <a:p>
            <a:pPr marL="0" indent="0">
              <a:buNone/>
            </a:pPr>
            <a:r>
              <a:rPr lang="hu-HU" sz="2400" b="1" dirty="0" smtClean="0"/>
              <a:t>tanácsadási </a:t>
            </a:r>
            <a:r>
              <a:rPr lang="hu-HU" sz="2400" b="1" dirty="0"/>
              <a:t>szolgáltatások </a:t>
            </a:r>
            <a:r>
              <a:rPr lang="hu-HU" sz="2400" dirty="0"/>
              <a:t>és technikai </a:t>
            </a:r>
            <a:r>
              <a:rPr lang="hu-HU" sz="2400" dirty="0" smtClean="0"/>
              <a:t>segítségnyújtás;</a:t>
            </a:r>
            <a:endParaRPr lang="hu-HU" sz="2400" dirty="0"/>
          </a:p>
          <a:p>
            <a:pPr marL="0" indent="0">
              <a:buNone/>
            </a:pPr>
            <a:r>
              <a:rPr lang="hu-HU" sz="2400" b="1" dirty="0" smtClean="0"/>
              <a:t>képzés</a:t>
            </a:r>
            <a:r>
              <a:rPr lang="hu-HU" sz="2400" dirty="0"/>
              <a:t>, ideértve a személyre szabott tanácsadást és a legjobb gyakorlatok </a:t>
            </a:r>
            <a:r>
              <a:rPr lang="hu-HU" sz="2400" dirty="0" smtClean="0"/>
              <a:t>cseréjét;</a:t>
            </a:r>
            <a:endParaRPr lang="hu-HU" sz="2400" dirty="0"/>
          </a:p>
          <a:p>
            <a:pPr marL="0" indent="0">
              <a:buNone/>
            </a:pPr>
            <a:r>
              <a:rPr lang="hu-HU" sz="2400" b="1" dirty="0" smtClean="0"/>
              <a:t>ökológiai </a:t>
            </a:r>
            <a:r>
              <a:rPr lang="hu-HU" sz="2400" b="1" dirty="0"/>
              <a:t>vagy integrált termelés</a:t>
            </a:r>
            <a:r>
              <a:rPr lang="hu-HU" sz="2400" dirty="0"/>
              <a:t>;</a:t>
            </a:r>
          </a:p>
          <a:p>
            <a:pPr marL="0" indent="0">
              <a:buNone/>
            </a:pPr>
            <a:r>
              <a:rPr lang="hu-HU" sz="2400" dirty="0" smtClean="0"/>
              <a:t>a </a:t>
            </a:r>
            <a:r>
              <a:rPr lang="hu-HU" sz="2400" dirty="0"/>
              <a:t>termékek </a:t>
            </a:r>
            <a:r>
              <a:rPr lang="hu-HU" sz="2400" b="1" dirty="0"/>
              <a:t>szállításának és tárolásának fenntarthatóságát </a:t>
            </a:r>
            <a:r>
              <a:rPr lang="hu-HU" sz="2400" dirty="0"/>
              <a:t>és hatékonyságát növelő intézkedések;</a:t>
            </a:r>
          </a:p>
          <a:p>
            <a:pPr marL="0" indent="0">
              <a:buNone/>
            </a:pPr>
            <a:r>
              <a:rPr lang="hu-HU" sz="2400" b="1" dirty="0" smtClean="0"/>
              <a:t>promóció</a:t>
            </a:r>
            <a:r>
              <a:rPr lang="hu-HU" sz="2400" b="1" dirty="0"/>
              <a:t>, kommunikáció és </a:t>
            </a:r>
            <a:r>
              <a:rPr lang="hu-HU" sz="2400" b="1" dirty="0" smtClean="0"/>
              <a:t>marketing</a:t>
            </a:r>
            <a:r>
              <a:rPr lang="hu-HU" sz="2400" dirty="0" smtClean="0"/>
              <a:t>;</a:t>
            </a:r>
            <a:endParaRPr lang="hu-HU" sz="2400" dirty="0"/>
          </a:p>
          <a:p>
            <a:pPr marL="0" indent="0">
              <a:buNone/>
            </a:pPr>
            <a:r>
              <a:rPr lang="hu-HU" sz="2400" dirty="0" smtClean="0"/>
              <a:t>uniós </a:t>
            </a:r>
            <a:r>
              <a:rPr lang="hu-HU" sz="2400" dirty="0"/>
              <a:t>és nemzeti </a:t>
            </a:r>
            <a:r>
              <a:rPr lang="hu-HU" sz="2400" b="1" dirty="0"/>
              <a:t>minőségrendszerek alkalmazása</a:t>
            </a:r>
            <a:r>
              <a:rPr lang="hu-HU" sz="2400" dirty="0"/>
              <a:t>;</a:t>
            </a:r>
          </a:p>
          <a:p>
            <a:pPr marL="0" indent="0">
              <a:buNone/>
            </a:pPr>
            <a:r>
              <a:rPr lang="hu-HU" sz="2400" b="1" dirty="0" err="1" smtClean="0"/>
              <a:t>nyomonkövethetőségi</a:t>
            </a:r>
            <a:r>
              <a:rPr lang="hu-HU" sz="2400" b="1" dirty="0" smtClean="0"/>
              <a:t> </a:t>
            </a:r>
            <a:r>
              <a:rPr lang="hu-HU" sz="2400" b="1" dirty="0"/>
              <a:t>és tanúsítási rendszerek </a:t>
            </a:r>
            <a:r>
              <a:rPr lang="hu-HU" sz="2400" dirty="0" smtClean="0"/>
              <a:t>alkalmazása;</a:t>
            </a:r>
          </a:p>
          <a:p>
            <a:pPr marL="0" indent="0">
              <a:buNone/>
            </a:pPr>
            <a:r>
              <a:rPr lang="hu-HU" sz="2400" dirty="0" smtClean="0"/>
              <a:t>az </a:t>
            </a:r>
            <a:r>
              <a:rPr lang="hu-HU" sz="2400" b="1" dirty="0" smtClean="0"/>
              <a:t>éghajlatváltozás mérséklését és az éghajlatváltozáshoz való alkalmazkodást </a:t>
            </a:r>
            <a:r>
              <a:rPr lang="hu-HU" sz="2400" dirty="0" smtClean="0"/>
              <a:t>szolgáló intézkedések.</a:t>
            </a:r>
          </a:p>
          <a:p>
            <a:endParaRPr lang="hu-HU" sz="2400" dirty="0"/>
          </a:p>
          <a:p>
            <a:pPr marL="0" indent="0">
              <a:buNone/>
            </a:pP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4584477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 err="1" smtClean="0"/>
              <a:t>Beavatkozástípusok</a:t>
            </a:r>
            <a:r>
              <a:rPr lang="hu-HU" sz="3600" b="1" dirty="0" smtClean="0"/>
              <a:t> (válságkezelés)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1667" y="1185861"/>
            <a:ext cx="11728085" cy="54864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500" dirty="0" smtClean="0">
                <a:latin typeface="+mn-lt"/>
              </a:rPr>
              <a:t>a </a:t>
            </a:r>
            <a:r>
              <a:rPr lang="hu-HU" sz="2500" dirty="0">
                <a:latin typeface="+mn-lt"/>
              </a:rPr>
              <a:t>kölcsönös kockázatkezelési alapoknak létrehozása, feltöltése és újrafeltöltése;</a:t>
            </a:r>
          </a:p>
          <a:p>
            <a:pPr marL="0" indent="0">
              <a:buNone/>
            </a:pPr>
            <a:r>
              <a:rPr lang="hu-HU" sz="2500" dirty="0" smtClean="0">
                <a:latin typeface="+mn-lt"/>
              </a:rPr>
              <a:t>beruházások</a:t>
            </a:r>
            <a:r>
              <a:rPr lang="hu-HU" sz="2500" dirty="0">
                <a:latin typeface="+mn-lt"/>
              </a:rPr>
              <a:t>, amelyek hatékonyabbá teszik a forgalomba kerülő mennyiségek kezelését, beleértve a közös tárolást is;</a:t>
            </a:r>
          </a:p>
          <a:p>
            <a:pPr marL="0" indent="0">
              <a:buNone/>
            </a:pPr>
            <a:r>
              <a:rPr lang="hu-HU" sz="2500" dirty="0" smtClean="0">
                <a:latin typeface="+mn-lt"/>
              </a:rPr>
              <a:t>termelői </a:t>
            </a:r>
            <a:r>
              <a:rPr lang="hu-HU" sz="2500" dirty="0">
                <a:latin typeface="+mn-lt"/>
              </a:rPr>
              <a:t>szervezetek vagy azok tagjai által előállított termékek </a:t>
            </a:r>
            <a:r>
              <a:rPr lang="hu-HU" sz="2500" b="1" dirty="0">
                <a:latin typeface="+mn-lt"/>
              </a:rPr>
              <a:t>közös tárolása</a:t>
            </a:r>
            <a:r>
              <a:rPr lang="hu-HU" sz="2500" dirty="0">
                <a:latin typeface="+mn-lt"/>
              </a:rPr>
              <a:t>;</a:t>
            </a:r>
          </a:p>
          <a:p>
            <a:pPr marL="0" indent="0">
              <a:buNone/>
            </a:pPr>
            <a:r>
              <a:rPr lang="hu-HU" sz="2500" dirty="0" smtClean="0">
                <a:latin typeface="+mn-lt"/>
              </a:rPr>
              <a:t>gyümölcsösök </a:t>
            </a:r>
            <a:r>
              <a:rPr lang="hu-HU" sz="2500" dirty="0">
                <a:latin typeface="+mn-lt"/>
              </a:rPr>
              <a:t>vagy olajfaültetvények újratelepítése, </a:t>
            </a:r>
            <a:r>
              <a:rPr lang="hu-HU" sz="2500" dirty="0" err="1">
                <a:latin typeface="+mn-lt"/>
              </a:rPr>
              <a:t>növényegészségügyi</a:t>
            </a:r>
            <a:r>
              <a:rPr lang="hu-HU" sz="2500" dirty="0">
                <a:latin typeface="+mn-lt"/>
              </a:rPr>
              <a:t> okokból elrendelt kötelező kivágást követően, vagy az éghajlatváltozáshoz való alkalmazkodás érdekében;</a:t>
            </a:r>
          </a:p>
          <a:p>
            <a:pPr marL="0" indent="0">
              <a:buNone/>
            </a:pPr>
            <a:r>
              <a:rPr lang="hu-HU" sz="2500" dirty="0" smtClean="0">
                <a:latin typeface="+mn-lt"/>
              </a:rPr>
              <a:t>forgalomból </a:t>
            </a:r>
            <a:r>
              <a:rPr lang="hu-HU" sz="2500" dirty="0">
                <a:latin typeface="+mn-lt"/>
              </a:rPr>
              <a:t>történő kivonás ingyenes szétosztás céljára vagy más </a:t>
            </a:r>
            <a:r>
              <a:rPr lang="hu-HU" sz="2500" dirty="0" smtClean="0">
                <a:latin typeface="+mn-lt"/>
              </a:rPr>
              <a:t>rendeltetésre;</a:t>
            </a:r>
            <a:endParaRPr lang="hu-HU" sz="2500" dirty="0">
              <a:latin typeface="+mn-lt"/>
            </a:endParaRPr>
          </a:p>
          <a:p>
            <a:pPr marL="0" indent="0">
              <a:buNone/>
            </a:pPr>
            <a:r>
              <a:rPr lang="hu-HU" sz="2500" dirty="0" smtClean="0">
                <a:latin typeface="+mn-lt"/>
              </a:rPr>
              <a:t>zöldszüret, be </a:t>
            </a:r>
            <a:r>
              <a:rPr lang="hu-HU" sz="2500" dirty="0">
                <a:latin typeface="+mn-lt"/>
              </a:rPr>
              <a:t>nem </a:t>
            </a:r>
            <a:r>
              <a:rPr lang="hu-HU" sz="2500" dirty="0" smtClean="0">
                <a:latin typeface="+mn-lt"/>
              </a:rPr>
              <a:t>takarítás, betakarítási </a:t>
            </a:r>
            <a:r>
              <a:rPr lang="hu-HU" sz="2500" dirty="0">
                <a:latin typeface="+mn-lt"/>
              </a:rPr>
              <a:t>és termelési biztosítás;</a:t>
            </a:r>
          </a:p>
          <a:p>
            <a:pPr marL="0" indent="0">
              <a:buNone/>
            </a:pPr>
            <a:r>
              <a:rPr lang="hu-HU" sz="2500" dirty="0" smtClean="0">
                <a:latin typeface="+mn-lt"/>
              </a:rPr>
              <a:t>a </a:t>
            </a:r>
            <a:r>
              <a:rPr lang="hu-HU" sz="2500" dirty="0">
                <a:latin typeface="+mn-lt"/>
              </a:rPr>
              <a:t>figyelemfelhívást és a </a:t>
            </a:r>
            <a:r>
              <a:rPr lang="hu-HU" sz="2500" b="1" dirty="0">
                <a:latin typeface="+mn-lt"/>
              </a:rPr>
              <a:t>fogyasztók tájékoztatását </a:t>
            </a:r>
            <a:r>
              <a:rPr lang="hu-HU" sz="2500" dirty="0">
                <a:latin typeface="+mn-lt"/>
              </a:rPr>
              <a:t>célzó kommunikációs tevékenységek</a:t>
            </a:r>
            <a:r>
              <a:rPr lang="hu-HU" sz="2500" dirty="0" smtClean="0">
                <a:latin typeface="+mn-lt"/>
              </a:rPr>
              <a:t>.</a:t>
            </a:r>
            <a:endParaRPr lang="hu-HU" sz="25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56220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 smtClean="0"/>
              <a:t>Operatív program 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36331" y="1357313"/>
            <a:ext cx="11540359" cy="50863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sz="2600" dirty="0" smtClean="0"/>
              <a:t>Az új operatív programot 2022. november 30-ig kell benyújtani.</a:t>
            </a:r>
          </a:p>
          <a:p>
            <a:pPr marL="0" indent="0">
              <a:buNone/>
            </a:pPr>
            <a:endParaRPr lang="hu-HU" sz="2600" dirty="0" smtClean="0"/>
          </a:p>
          <a:p>
            <a:pPr marL="0" indent="0">
              <a:buNone/>
            </a:pPr>
            <a:r>
              <a:rPr lang="hu-HU" sz="2600" dirty="0" smtClean="0"/>
              <a:t>Az operatív programban éves bontásban tervezett beavatkozásokhoz KAP stratégia tervben foglaltaknak megfelelően beavatkozásonként ki kell választani </a:t>
            </a:r>
          </a:p>
          <a:p>
            <a:pPr marL="0" indent="0">
              <a:buNone/>
            </a:pPr>
            <a:endParaRPr lang="hu-HU" sz="2600" dirty="0" smtClean="0"/>
          </a:p>
          <a:p>
            <a:pPr lvl="1"/>
            <a:r>
              <a:rPr lang="hu-HU" sz="2600" dirty="0" smtClean="0"/>
              <a:t>a beavatkozás típust, </a:t>
            </a:r>
          </a:p>
          <a:p>
            <a:pPr lvl="1"/>
            <a:r>
              <a:rPr lang="hu-HU" sz="2600" dirty="0" smtClean="0"/>
              <a:t>a beavatkozás altípusát, </a:t>
            </a:r>
          </a:p>
          <a:p>
            <a:pPr lvl="1"/>
            <a:r>
              <a:rPr lang="hu-HU" sz="2600" dirty="0" smtClean="0"/>
              <a:t>az ágazati célkitűzést </a:t>
            </a:r>
          </a:p>
          <a:p>
            <a:pPr lvl="1"/>
            <a:r>
              <a:rPr lang="hu-HU" sz="2600" dirty="0" smtClean="0"/>
              <a:t>a beavatkozáshoz kapcsolódó mutatóértéket és</a:t>
            </a:r>
          </a:p>
          <a:p>
            <a:pPr lvl="1"/>
            <a:r>
              <a:rPr lang="hu-HU" sz="2600" dirty="0" smtClean="0"/>
              <a:t>az érintett termékeket.</a:t>
            </a:r>
          </a:p>
          <a:p>
            <a:pPr lvl="1"/>
            <a:endParaRPr lang="hu-HU" sz="2600" dirty="0" smtClean="0"/>
          </a:p>
          <a:p>
            <a:pPr marL="0" indent="0">
              <a:buNone/>
            </a:pPr>
            <a:r>
              <a:rPr lang="hu-HU" sz="2600" dirty="0" smtClean="0"/>
              <a:t>Meg kell adni a beavatkozás tervezett költségét</a:t>
            </a:r>
            <a:endParaRPr lang="hu-HU" sz="2600" dirty="0"/>
          </a:p>
        </p:txBody>
      </p:sp>
    </p:spTree>
    <p:extLst>
      <p:ext uri="{BB962C8B-B14F-4D97-AF65-F5344CB8AC3E}">
        <p14:creationId xmlns:p14="http://schemas.microsoft.com/office/powerpoint/2010/main" val="3626158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1667" y="125130"/>
            <a:ext cx="10515600" cy="1003583"/>
          </a:xfrm>
        </p:spPr>
        <p:txBody>
          <a:bodyPr>
            <a:normAutofit/>
          </a:bodyPr>
          <a:lstStyle/>
          <a:p>
            <a:r>
              <a:rPr lang="hu-HU" sz="3600" b="1" dirty="0" smtClean="0"/>
              <a:t>Mellékletek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46841" y="1157288"/>
            <a:ext cx="11006959" cy="501967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2800" dirty="0" smtClean="0"/>
              <a:t>Az </a:t>
            </a:r>
            <a:r>
              <a:rPr lang="hu-HU" sz="2800" dirty="0"/>
              <a:t>operatív programhoz minden egyes beavatkozás esetében csatolni kell</a:t>
            </a:r>
          </a:p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hu-HU" sz="2800" dirty="0"/>
              <a:t>az ágazati célkitűzések kiválasztásnak </a:t>
            </a:r>
            <a:r>
              <a:rPr lang="hu-HU" sz="2800" dirty="0" smtClean="0"/>
              <a:t>indoklását,</a:t>
            </a:r>
            <a:endParaRPr lang="hu-HU" sz="2800" dirty="0"/>
          </a:p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hu-HU" sz="2800" dirty="0"/>
              <a:t>annak bemutatását, hogy az adott beavatkozás hogyan járul hozzá közvetlenül a </a:t>
            </a:r>
            <a:r>
              <a:rPr lang="hu-HU" sz="2800" b="1" dirty="0"/>
              <a:t>taglétszám vagy az árbevétel </a:t>
            </a:r>
            <a:r>
              <a:rPr lang="hu-HU" sz="2800" dirty="0"/>
              <a:t>megtartásához vagy </a:t>
            </a:r>
            <a:r>
              <a:rPr lang="hu-HU" sz="2800" dirty="0" smtClean="0"/>
              <a:t>növeléséhez,</a:t>
            </a:r>
            <a:endParaRPr lang="hu-HU" sz="2800" dirty="0"/>
          </a:p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hu-HU" sz="2800" dirty="0"/>
              <a:t>a megadott mutatóérték kiszámításának módját;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sz="2800" dirty="0" smtClean="0"/>
              <a:t> </a:t>
            </a:r>
            <a:r>
              <a:rPr lang="hu-HU" sz="2800" dirty="0"/>
              <a:t>a beavatkozás részletes leírását,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sz="2800" dirty="0" smtClean="0"/>
              <a:t> </a:t>
            </a:r>
            <a:r>
              <a:rPr lang="hu-HU" sz="2800" dirty="0"/>
              <a:t>a célkitűzés megvalósítása szempontjából figyelembe veendő technikai paramétereket tartalmazó szakmai indoklást,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sz="2800" i="1" dirty="0" smtClean="0"/>
              <a:t> </a:t>
            </a:r>
            <a:r>
              <a:rPr lang="hu-HU" sz="2800" dirty="0"/>
              <a:t>a felmerülő </a:t>
            </a:r>
            <a:r>
              <a:rPr lang="hu-HU" sz="2800" dirty="0" err="1"/>
              <a:t>költségnemeket</a:t>
            </a:r>
            <a:r>
              <a:rPr lang="hu-HU" sz="2800" dirty="0"/>
              <a:t> is tartalmazó költségvetést, valamint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sz="2800" i="1" dirty="0" smtClean="0"/>
              <a:t> </a:t>
            </a:r>
            <a:r>
              <a:rPr lang="hu-HU" sz="2800" dirty="0"/>
              <a:t>a költségek alátámasztását és indoklását</a:t>
            </a:r>
            <a:r>
              <a:rPr lang="hu-HU" sz="2800" dirty="0" smtClean="0"/>
              <a:t>.</a:t>
            </a:r>
            <a:endParaRPr lang="hu-HU" sz="2800" dirty="0"/>
          </a:p>
          <a:p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2290025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15700</TotalTime>
  <Words>866</Words>
  <Application>Microsoft Office PowerPoint</Application>
  <PresentationFormat>Szélesvásznú</PresentationFormat>
  <Paragraphs>96</Paragraphs>
  <Slides>10</Slides>
  <Notes>7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Office-téma</vt:lpstr>
      <vt:lpstr>Ágazati beavatkozások: Zöldség és gyümölcs termelői szervezetek támogatása</vt:lpstr>
      <vt:lpstr>Követelmények, egyedi feltételek</vt:lpstr>
      <vt:lpstr>Pénzügyi támogatás </vt:lpstr>
      <vt:lpstr>Pénzügyi támogatás </vt:lpstr>
      <vt:lpstr>Célkitűzések</vt:lpstr>
      <vt:lpstr>Beavatkozástípusok</vt:lpstr>
      <vt:lpstr>Beavatkozástípusok (válságkezelés)</vt:lpstr>
      <vt:lpstr>Operatív program </vt:lpstr>
      <vt:lpstr>Mellékletek</vt:lpstr>
      <vt:lpstr>Köszönöm a megtisztelő figyelmüket!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Juhász Anikó dr.</dc:creator>
  <cp:lastModifiedBy>Juhász Anikó dr.</cp:lastModifiedBy>
  <cp:revision>1066</cp:revision>
  <cp:lastPrinted>2020-10-06T08:58:47Z</cp:lastPrinted>
  <dcterms:created xsi:type="dcterms:W3CDTF">2018-02-08T11:39:47Z</dcterms:created>
  <dcterms:modified xsi:type="dcterms:W3CDTF">2022-11-17T06:04:44Z</dcterms:modified>
</cp:coreProperties>
</file>